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316" r:id="rId3"/>
    <p:sldId id="292" r:id="rId4"/>
    <p:sldId id="322" r:id="rId5"/>
    <p:sldId id="261" r:id="rId6"/>
    <p:sldId id="262" r:id="rId7"/>
    <p:sldId id="263" r:id="rId8"/>
    <p:sldId id="264" r:id="rId9"/>
    <p:sldId id="323" r:id="rId10"/>
    <p:sldId id="324" r:id="rId11"/>
    <p:sldId id="325" r:id="rId12"/>
    <p:sldId id="326" r:id="rId13"/>
    <p:sldId id="265" r:id="rId14"/>
    <p:sldId id="311" r:id="rId15"/>
    <p:sldId id="291" r:id="rId16"/>
    <p:sldId id="266" r:id="rId17"/>
    <p:sldId id="293" r:id="rId18"/>
    <p:sldId id="312" r:id="rId19"/>
    <p:sldId id="267" r:id="rId20"/>
    <p:sldId id="294" r:id="rId21"/>
    <p:sldId id="298" r:id="rId22"/>
    <p:sldId id="313" r:id="rId23"/>
    <p:sldId id="299" r:id="rId24"/>
    <p:sldId id="300" r:id="rId25"/>
    <p:sldId id="269" r:id="rId26"/>
    <p:sldId id="314" r:id="rId27"/>
    <p:sldId id="304" r:id="rId28"/>
    <p:sldId id="295" r:id="rId29"/>
    <p:sldId id="270" r:id="rId30"/>
    <p:sldId id="315" r:id="rId31"/>
    <p:sldId id="296" r:id="rId32"/>
    <p:sldId id="297" r:id="rId33"/>
    <p:sldId id="309" r:id="rId34"/>
    <p:sldId id="310" r:id="rId35"/>
    <p:sldId id="273" r:id="rId36"/>
    <p:sldId id="305" r:id="rId37"/>
    <p:sldId id="274" r:id="rId38"/>
    <p:sldId id="275" r:id="rId39"/>
    <p:sldId id="306" r:id="rId40"/>
    <p:sldId id="301" r:id="rId41"/>
    <p:sldId id="307" r:id="rId42"/>
    <p:sldId id="308" r:id="rId43"/>
    <p:sldId id="317" r:id="rId44"/>
    <p:sldId id="318" r:id="rId45"/>
    <p:sldId id="319" r:id="rId46"/>
    <p:sldId id="320" r:id="rId47"/>
    <p:sldId id="321" r:id="rId48"/>
    <p:sldId id="285" r:id="rId49"/>
    <p:sldId id="276" r:id="rId50"/>
    <p:sldId id="302" r:id="rId51"/>
    <p:sldId id="277" r:id="rId52"/>
    <p:sldId id="278" r:id="rId53"/>
    <p:sldId id="279" r:id="rId54"/>
    <p:sldId id="281" r:id="rId55"/>
    <p:sldId id="282" r:id="rId56"/>
  </p:sldIdLst>
  <p:sldSz cx="12192000" cy="6858000"/>
  <p:notesSz cx="6858000" cy="9144000"/>
  <p:defaultTextStyle>
    <a:defPPr>
      <a:defRPr lang="en-US"/>
    </a:defPPr>
    <a:lvl1pPr marL="0" algn="l" defTabSz="907408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1pPr>
    <a:lvl2pPr marL="453687" algn="l" defTabSz="907408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2pPr>
    <a:lvl3pPr marL="907408" algn="l" defTabSz="907408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3pPr>
    <a:lvl4pPr marL="1361118" algn="l" defTabSz="907408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4pPr>
    <a:lvl5pPr marL="1814795" algn="l" defTabSz="907408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5pPr>
    <a:lvl6pPr marL="2268496" algn="l" defTabSz="907408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6pPr>
    <a:lvl7pPr marL="2722195" algn="l" defTabSz="907408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7pPr>
    <a:lvl8pPr marL="3175884" algn="l" defTabSz="907408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8pPr>
    <a:lvl9pPr marL="3629591" algn="l" defTabSz="907408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69" autoAdjust="0"/>
    <p:restoredTop sz="94660"/>
  </p:normalViewPr>
  <p:slideViewPr>
    <p:cSldViewPr snapToGrid="0">
      <p:cViewPr>
        <p:scale>
          <a:sx n="120" d="100"/>
          <a:sy n="120" d="100"/>
        </p:scale>
        <p:origin x="2512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12555-4B39-4256-9569-FAC9E0C80D10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50D6E-90E4-4EF4-9CDE-6A51D637A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37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07408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1pPr>
    <a:lvl2pPr marL="453687" algn="l" defTabSz="907408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2pPr>
    <a:lvl3pPr marL="907408" algn="l" defTabSz="907408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3pPr>
    <a:lvl4pPr marL="1361118" algn="l" defTabSz="907408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4pPr>
    <a:lvl5pPr marL="1814795" algn="l" defTabSz="907408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5pPr>
    <a:lvl6pPr marL="2268496" algn="l" defTabSz="907408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6pPr>
    <a:lvl7pPr marL="2722195" algn="l" defTabSz="907408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7pPr>
    <a:lvl8pPr marL="3175884" algn="l" defTabSz="907408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8pPr>
    <a:lvl9pPr marL="3629591" algn="l" defTabSz="907408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2877fd0d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c2877fd0d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9524885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9524885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303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9524885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9524885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9524885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9524885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450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9524885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9524885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364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95248852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95248852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95248852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95248852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110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95248852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95248852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886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95248852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95248852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95248852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95248852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550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991b0a452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991b0a452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06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2877fd0d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c2877fd0d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9089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991b0a452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991b0a452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79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991b0a452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991b0a452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135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991b0a3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991b0a3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017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991b0a38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991b0a38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991b0a38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991b0a38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74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991b0a38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991b0a38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289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991b0a38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991b0a38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861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991b0a45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991b0a45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991b0a45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991b0a45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1557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991b0a45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991b0a45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494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a2ca1f99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a2ca1f99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991b0a452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991b0a452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483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991b0a452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991b0a452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9966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991b0a452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991b0a452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556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3aba5130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3aba5130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3aba5130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3aba5130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424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3aba5130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3aba5130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425522e7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425522e7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425522e7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425522e7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525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425522e7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425522e7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9802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425522e7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425522e7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422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a2ca1f99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a2ca1f99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425522e7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425522e7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5139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425522e7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425522e7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9712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425522e7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425522e7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11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425522e7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425522e7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3825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425522e7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425522e7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6277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425522e7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425522e7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2997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3aba51300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3aba51300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3aba5130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3aba5130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3aba5130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3aba5130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8344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3aba5130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3aba5130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a2ca1f99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a2ca1f99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9222bcc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9222bcc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9222bcc0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9222bcc0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981f133d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981f133d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981f133d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981f133d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3aba513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3aba513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3aba513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3aba513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88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9524885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9524885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083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9524885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9524885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461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7630-E595-4581-8A96-13E33F139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65" y="1122416"/>
            <a:ext cx="9143993" cy="2387604"/>
          </a:xfrm>
        </p:spPr>
        <p:txBody>
          <a:bodyPr anchor="b"/>
          <a:lstStyle>
            <a:lvl1pPr algn="ctr">
              <a:defRPr sz="601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57C21-97B6-4EB6-8725-B1D9C0D7C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65" y="3602094"/>
            <a:ext cx="9143993" cy="1655772"/>
          </a:xfrm>
        </p:spPr>
        <p:txBody>
          <a:bodyPr/>
          <a:lstStyle>
            <a:lvl1pPr marL="0" indent="0" algn="ctr">
              <a:buNone/>
              <a:defRPr sz="2402"/>
            </a:lvl1pPr>
            <a:lvl2pPr marL="458216" indent="0" algn="ctr">
              <a:buNone/>
              <a:defRPr sz="2002"/>
            </a:lvl2pPr>
            <a:lvl3pPr marL="916425" indent="0" algn="ctr">
              <a:buNone/>
              <a:defRPr sz="1799"/>
            </a:lvl3pPr>
            <a:lvl4pPr marL="1374644" indent="0" algn="ctr">
              <a:buNone/>
              <a:defRPr sz="1602"/>
            </a:lvl4pPr>
            <a:lvl5pPr marL="1832856" indent="0" algn="ctr">
              <a:buNone/>
              <a:defRPr sz="1602"/>
            </a:lvl5pPr>
            <a:lvl6pPr marL="2291055" indent="0" algn="ctr">
              <a:buNone/>
              <a:defRPr sz="1602"/>
            </a:lvl6pPr>
            <a:lvl7pPr marL="2749275" indent="0" algn="ctr">
              <a:buNone/>
              <a:defRPr sz="1602"/>
            </a:lvl7pPr>
            <a:lvl8pPr marL="3207490" indent="0" algn="ctr">
              <a:buNone/>
              <a:defRPr sz="1602"/>
            </a:lvl8pPr>
            <a:lvl9pPr marL="3665703" indent="0" algn="ctr">
              <a:buNone/>
              <a:defRPr sz="160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A9D71-D513-4371-ACC4-DD37904B7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36D9-045E-4A4A-AA06-495B45F047C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01BC7-0136-4559-A4A7-81F4179D8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59F21-EEB6-4DDB-9D9C-577BBBB5B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E593-F347-40E4-93C7-2F93FB201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1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017F-36BC-4493-AEDE-9B02507C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16627-A698-43BA-B20D-BEEE5E0E9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D0A51-8003-4639-95B9-419D34C8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36D9-045E-4A4A-AA06-495B45F047C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CBAFA-1CA7-4F73-91BB-5D94D427A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FC2AC-27C2-41D0-A834-2024EDE2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E593-F347-40E4-93C7-2F93FB201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0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12829A-0B90-485C-B075-8EE7B3694E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56" y="365224"/>
            <a:ext cx="2628901" cy="58118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5B5722-35AA-4179-B5CC-8A0CE1DDC1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64" y="365224"/>
            <a:ext cx="7734313" cy="58118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50DDF-FA5A-4716-9009-C3EBB81A3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36D9-045E-4A4A-AA06-495B45F047C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098B9-B6A9-492C-BB4D-A0D14A935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30987-4A0C-4129-B093-289201F4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E593-F347-40E4-93C7-2F93FB201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9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4BE12-DE9E-4837-9E69-27AB38B2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303D4-8790-4107-8F9B-6E90CBF5B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224CF-0FFD-4FB7-B1EC-8AE40A632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36D9-045E-4A4A-AA06-495B45F047C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C3944-3C1D-4EA6-ABE9-1C5EF0A7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E0041-F392-4CFD-AE70-0AFF58363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E593-F347-40E4-93C7-2F93FB201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6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315D-4D5A-4E98-A99B-6EB85B801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23" y="1709814"/>
            <a:ext cx="10515601" cy="2852736"/>
          </a:xfrm>
        </p:spPr>
        <p:txBody>
          <a:bodyPr anchor="b"/>
          <a:lstStyle>
            <a:lvl1pPr>
              <a:defRPr sz="601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55187-701D-4F79-958D-C21AF109B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923" y="4589537"/>
            <a:ext cx="10515601" cy="1500191"/>
          </a:xfrm>
        </p:spPr>
        <p:txBody>
          <a:bodyPr/>
          <a:lstStyle>
            <a:lvl1pPr marL="0" indent="0">
              <a:buNone/>
              <a:defRPr sz="2402">
                <a:solidFill>
                  <a:schemeClr val="tx1">
                    <a:tint val="75000"/>
                  </a:schemeClr>
                </a:solidFill>
              </a:defRPr>
            </a:lvl1pPr>
            <a:lvl2pPr marL="458216" indent="0">
              <a:buNone/>
              <a:defRPr sz="2002">
                <a:solidFill>
                  <a:schemeClr val="tx1">
                    <a:tint val="75000"/>
                  </a:schemeClr>
                </a:solidFill>
              </a:defRPr>
            </a:lvl2pPr>
            <a:lvl3pPr marL="916425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4644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4pPr>
            <a:lvl5pPr marL="1832856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5pPr>
            <a:lvl6pPr marL="2291055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6pPr>
            <a:lvl7pPr marL="2749275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7pPr>
            <a:lvl8pPr marL="3207490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8pPr>
            <a:lvl9pPr marL="3665703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17819-F1A4-47B4-A318-94C9E9F54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36D9-045E-4A4A-AA06-495B45F047C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B5520-71B1-403C-9590-288A67456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84364-FB7F-49E9-A027-6DE1F8CC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E593-F347-40E4-93C7-2F93FB201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81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C7BE-8EBF-4858-BE32-E9F2FD7F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11825-3CD7-4BE1-A2AD-297AA2971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38" y="1825683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1711F-339C-4101-8714-09FBB1261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48" y="1825683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941CC-5078-481D-9FE7-39EA9479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36D9-045E-4A4A-AA06-495B45F047C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E2E10-AB5E-4D71-8653-E49B9982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CB37B-B7B7-4C14-BCFE-EFE523BF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E593-F347-40E4-93C7-2F93FB201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80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1ED4-0D85-4352-9AE9-86D1E03D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36" y="365213"/>
            <a:ext cx="10515601" cy="13255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82C8F-9099-4492-B4B9-DFBAE7D96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862" y="1681238"/>
            <a:ext cx="5157799" cy="823914"/>
          </a:xfrm>
        </p:spPr>
        <p:txBody>
          <a:bodyPr anchor="b"/>
          <a:lstStyle>
            <a:lvl1pPr marL="0" indent="0">
              <a:buNone/>
              <a:defRPr sz="2402" b="1"/>
            </a:lvl1pPr>
            <a:lvl2pPr marL="458216" indent="0">
              <a:buNone/>
              <a:defRPr sz="2002" b="1"/>
            </a:lvl2pPr>
            <a:lvl3pPr marL="916425" indent="0">
              <a:buNone/>
              <a:defRPr sz="1799" b="1"/>
            </a:lvl3pPr>
            <a:lvl4pPr marL="1374644" indent="0">
              <a:buNone/>
              <a:defRPr sz="1602" b="1"/>
            </a:lvl4pPr>
            <a:lvl5pPr marL="1832856" indent="0">
              <a:buNone/>
              <a:defRPr sz="1602" b="1"/>
            </a:lvl5pPr>
            <a:lvl6pPr marL="2291055" indent="0">
              <a:buNone/>
              <a:defRPr sz="1602" b="1"/>
            </a:lvl6pPr>
            <a:lvl7pPr marL="2749275" indent="0">
              <a:buNone/>
              <a:defRPr sz="1602" b="1"/>
            </a:lvl7pPr>
            <a:lvl8pPr marL="3207490" indent="0">
              <a:buNone/>
              <a:defRPr sz="1602" b="1"/>
            </a:lvl8pPr>
            <a:lvl9pPr marL="3665703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F21A7-586B-4CD4-961F-B5A5E25C7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862" y="2505151"/>
            <a:ext cx="5157799" cy="3684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17E78C-4D78-453A-9649-C831A4261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81" y="1681238"/>
            <a:ext cx="5183203" cy="823914"/>
          </a:xfrm>
        </p:spPr>
        <p:txBody>
          <a:bodyPr anchor="b"/>
          <a:lstStyle>
            <a:lvl1pPr marL="0" indent="0">
              <a:buNone/>
              <a:defRPr sz="2402" b="1"/>
            </a:lvl1pPr>
            <a:lvl2pPr marL="458216" indent="0">
              <a:buNone/>
              <a:defRPr sz="2002" b="1"/>
            </a:lvl2pPr>
            <a:lvl3pPr marL="916425" indent="0">
              <a:buNone/>
              <a:defRPr sz="1799" b="1"/>
            </a:lvl3pPr>
            <a:lvl4pPr marL="1374644" indent="0">
              <a:buNone/>
              <a:defRPr sz="1602" b="1"/>
            </a:lvl4pPr>
            <a:lvl5pPr marL="1832856" indent="0">
              <a:buNone/>
              <a:defRPr sz="1602" b="1"/>
            </a:lvl5pPr>
            <a:lvl6pPr marL="2291055" indent="0">
              <a:buNone/>
              <a:defRPr sz="1602" b="1"/>
            </a:lvl6pPr>
            <a:lvl7pPr marL="2749275" indent="0">
              <a:buNone/>
              <a:defRPr sz="1602" b="1"/>
            </a:lvl7pPr>
            <a:lvl8pPr marL="3207490" indent="0">
              <a:buNone/>
              <a:defRPr sz="1602" b="1"/>
            </a:lvl8pPr>
            <a:lvl9pPr marL="3665703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ECC2DB-B5DF-4571-9AA4-0BC786A447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81" y="2505151"/>
            <a:ext cx="5183203" cy="3684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FA1511-C8EA-4F63-A2F2-5EB4479C1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36D9-045E-4A4A-AA06-495B45F047C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FE8975-A578-4B5F-86BC-708E64714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63535-2F06-451A-B56C-AA7B8801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E593-F347-40E4-93C7-2F93FB201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6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CC7A-B293-4B4E-AB8D-1CC128B9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8157E2-ADB3-4E61-9C51-6740C422A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36D9-045E-4A4A-AA06-495B45F047C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82357-ED78-4D6A-AFEE-67151CE18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DECCD-6237-4833-9FAE-6511B7D51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E593-F347-40E4-93C7-2F93FB201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0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E121C8-86CE-4668-B48D-B740D8447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36D9-045E-4A4A-AA06-495B45F047C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3AEE9-5D7E-41EE-82BA-FD5BB45B9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3178E-1BD6-4FE0-AAAF-9B5953D3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E593-F347-40E4-93C7-2F93FB201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33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C235-4113-4BD3-9D44-68BEB33D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77" y="457268"/>
            <a:ext cx="3932239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BE27C-CFC5-4FC8-B77F-E6338A5CB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265" y="987520"/>
            <a:ext cx="6172201" cy="4873619"/>
          </a:xfrm>
        </p:spPr>
        <p:txBody>
          <a:bodyPr/>
          <a:lstStyle>
            <a:lvl1pPr>
              <a:defRPr sz="3199"/>
            </a:lvl1pPr>
            <a:lvl2pPr>
              <a:defRPr sz="2803"/>
            </a:lvl2pPr>
            <a:lvl3pPr>
              <a:defRPr sz="2402"/>
            </a:lvl3pPr>
            <a:lvl4pPr>
              <a:defRPr sz="2002"/>
            </a:lvl4pPr>
            <a:lvl5pPr>
              <a:defRPr sz="2002"/>
            </a:lvl5pPr>
            <a:lvl6pPr>
              <a:defRPr sz="2002"/>
            </a:lvl6pPr>
            <a:lvl7pPr>
              <a:defRPr sz="2002"/>
            </a:lvl7pPr>
            <a:lvl8pPr>
              <a:defRPr sz="2002"/>
            </a:lvl8pPr>
            <a:lvl9pPr>
              <a:defRPr sz="20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88F454-A2DF-4D90-A3DD-CBEE2B0A9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877" y="2057438"/>
            <a:ext cx="3932239" cy="3811589"/>
          </a:xfrm>
        </p:spPr>
        <p:txBody>
          <a:bodyPr/>
          <a:lstStyle>
            <a:lvl1pPr marL="0" indent="0">
              <a:buNone/>
              <a:defRPr sz="1602"/>
            </a:lvl1pPr>
            <a:lvl2pPr marL="458216" indent="0">
              <a:buNone/>
              <a:defRPr sz="1399"/>
            </a:lvl2pPr>
            <a:lvl3pPr marL="916425" indent="0">
              <a:buNone/>
              <a:defRPr sz="1200"/>
            </a:lvl3pPr>
            <a:lvl4pPr marL="1374644" indent="0">
              <a:buNone/>
              <a:defRPr sz="1000"/>
            </a:lvl4pPr>
            <a:lvl5pPr marL="1832856" indent="0">
              <a:buNone/>
              <a:defRPr sz="1000"/>
            </a:lvl5pPr>
            <a:lvl6pPr marL="2291055" indent="0">
              <a:buNone/>
              <a:defRPr sz="1000"/>
            </a:lvl6pPr>
            <a:lvl7pPr marL="2749275" indent="0">
              <a:buNone/>
              <a:defRPr sz="1000"/>
            </a:lvl7pPr>
            <a:lvl8pPr marL="3207490" indent="0">
              <a:buNone/>
              <a:defRPr sz="1000"/>
            </a:lvl8pPr>
            <a:lvl9pPr marL="36657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79A17-FF3C-4F4D-BD3D-C680EF19C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36D9-045E-4A4A-AA06-495B45F047C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C058C-45B3-4C97-ADF6-AD4B8B05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2E33F-0DE9-4633-A78A-744AFEE5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E593-F347-40E4-93C7-2F93FB201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06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02364-5C91-4676-BCE0-F4E8BD3D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77" y="457268"/>
            <a:ext cx="3932239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34690D-3F16-4D4F-9585-A4917C927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265" y="987520"/>
            <a:ext cx="6172201" cy="4873619"/>
          </a:xfrm>
        </p:spPr>
        <p:txBody>
          <a:bodyPr/>
          <a:lstStyle>
            <a:lvl1pPr marL="0" indent="0">
              <a:buNone/>
              <a:defRPr sz="3199"/>
            </a:lvl1pPr>
            <a:lvl2pPr marL="458216" indent="0">
              <a:buNone/>
              <a:defRPr sz="2803"/>
            </a:lvl2pPr>
            <a:lvl3pPr marL="916425" indent="0">
              <a:buNone/>
              <a:defRPr sz="2402"/>
            </a:lvl3pPr>
            <a:lvl4pPr marL="1374644" indent="0">
              <a:buNone/>
              <a:defRPr sz="2002"/>
            </a:lvl4pPr>
            <a:lvl5pPr marL="1832856" indent="0">
              <a:buNone/>
              <a:defRPr sz="2002"/>
            </a:lvl5pPr>
            <a:lvl6pPr marL="2291055" indent="0">
              <a:buNone/>
              <a:defRPr sz="2002"/>
            </a:lvl6pPr>
            <a:lvl7pPr marL="2749275" indent="0">
              <a:buNone/>
              <a:defRPr sz="2002"/>
            </a:lvl7pPr>
            <a:lvl8pPr marL="3207490" indent="0">
              <a:buNone/>
              <a:defRPr sz="2002"/>
            </a:lvl8pPr>
            <a:lvl9pPr marL="3665703" indent="0">
              <a:buNone/>
              <a:defRPr sz="2002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CC4A4-11BF-4B16-AB91-462E102B3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877" y="2057438"/>
            <a:ext cx="3932239" cy="3811589"/>
          </a:xfrm>
        </p:spPr>
        <p:txBody>
          <a:bodyPr/>
          <a:lstStyle>
            <a:lvl1pPr marL="0" indent="0">
              <a:buNone/>
              <a:defRPr sz="1602"/>
            </a:lvl1pPr>
            <a:lvl2pPr marL="458216" indent="0">
              <a:buNone/>
              <a:defRPr sz="1399"/>
            </a:lvl2pPr>
            <a:lvl3pPr marL="916425" indent="0">
              <a:buNone/>
              <a:defRPr sz="1200"/>
            </a:lvl3pPr>
            <a:lvl4pPr marL="1374644" indent="0">
              <a:buNone/>
              <a:defRPr sz="1000"/>
            </a:lvl4pPr>
            <a:lvl5pPr marL="1832856" indent="0">
              <a:buNone/>
              <a:defRPr sz="1000"/>
            </a:lvl5pPr>
            <a:lvl6pPr marL="2291055" indent="0">
              <a:buNone/>
              <a:defRPr sz="1000"/>
            </a:lvl6pPr>
            <a:lvl7pPr marL="2749275" indent="0">
              <a:buNone/>
              <a:defRPr sz="1000"/>
            </a:lvl7pPr>
            <a:lvl8pPr marL="3207490" indent="0">
              <a:buNone/>
              <a:defRPr sz="1000"/>
            </a:lvl8pPr>
            <a:lvl9pPr marL="36657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78452-960A-4273-9398-85D710433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36D9-045E-4A4A-AA06-495B45F047C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425F7-43FD-466C-8174-7DE1E8B6B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03A2F-31A2-485B-9CAF-89414074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E593-F347-40E4-93C7-2F93FB201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4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00181-C031-46B0-A183-4C40AAA89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58" y="365213"/>
            <a:ext cx="10515601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A7EA5-F20C-4D34-8755-FA3621C2B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8" y="1825683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28D61-AEFD-4874-AB98-60C73511A9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76" y="6356403"/>
            <a:ext cx="2743210" cy="3651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F36D9-045E-4A4A-AA06-495B45F047C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AE226-9AA5-450E-BB7A-CE122B8E3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86" y="6356403"/>
            <a:ext cx="4114803" cy="3651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D4514-9F54-47EE-B1CD-C97E57D44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86" y="6356403"/>
            <a:ext cx="2743210" cy="3651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DE593-F347-40E4-93C7-2F93FB201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5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6425" rtl="0" eaLnBrk="1" latinLnBrk="0" hangingPunct="1">
        <a:lnSpc>
          <a:spcPct val="90000"/>
        </a:lnSpc>
        <a:spcBef>
          <a:spcPct val="0"/>
        </a:spcBef>
        <a:buNone/>
        <a:defRPr sz="44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9113" indent="-229113" algn="l" defTabSz="9164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3" kern="1200">
          <a:solidFill>
            <a:schemeClr val="tx1"/>
          </a:solidFill>
          <a:latin typeface="+mn-lt"/>
          <a:ea typeface="+mn-ea"/>
          <a:cs typeface="+mn-cs"/>
        </a:defRPr>
      </a:lvl1pPr>
      <a:lvl2pPr marL="687321" indent="-229113" algn="l" defTabSz="91642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2pPr>
      <a:lvl3pPr marL="1145524" indent="-229113" algn="l" defTabSz="91642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603746" indent="-229113" algn="l" defTabSz="91642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61953" indent="-229113" algn="l" defTabSz="91642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20163" indent="-229113" algn="l" defTabSz="91642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8384" indent="-229113" algn="l" defTabSz="91642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36591" indent="-229113" algn="l" defTabSz="91642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94804" indent="-229113" algn="l" defTabSz="91642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425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8216" algn="l" defTabSz="916425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6425" algn="l" defTabSz="916425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4644" algn="l" defTabSz="916425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32856" algn="l" defTabSz="916425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91055" algn="l" defTabSz="916425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9275" algn="l" defTabSz="916425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7490" algn="l" defTabSz="916425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65703" algn="l" defTabSz="916425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1000620" y="231276"/>
            <a:ext cx="10515597" cy="53668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marL="0" indent="0">
              <a:lnSpc>
                <a:spcPct val="70000"/>
              </a:lnSpc>
              <a:buSzPts val="3000"/>
              <a:buNone/>
            </a:pP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800"/>
              <a:buNone/>
            </a:pPr>
            <a:r>
              <a:rPr lang="en" sz="2402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 Portfolio Presentation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800"/>
              <a:buNone/>
            </a:pPr>
            <a:endParaRPr sz="1799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700"/>
              <a:buNone/>
            </a:pPr>
            <a:r>
              <a:rPr lang="en" sz="2402" b="1" dirty="0">
                <a:latin typeface="Times New Roman"/>
                <a:ea typeface="Times New Roman"/>
                <a:cs typeface="Times New Roman"/>
                <a:sym typeface="Times New Roman"/>
              </a:rPr>
              <a:t>Oracle 19c | PL/SQL | Java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800"/>
              <a:buNone/>
            </a:pPr>
            <a:endParaRPr sz="1799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800"/>
              <a:buNone/>
            </a:pPr>
            <a:endParaRPr sz="1799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800"/>
              <a:buNone/>
            </a:pPr>
            <a:r>
              <a:rPr lang="en" sz="2402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Oracle Database 19c Enterprise Edition Production v. 19.3.0.0.0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800"/>
              <a:buNone/>
            </a:pPr>
            <a:r>
              <a:rPr lang="en" sz="2402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Eclipse v. 2020-12 (4.18.0)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800"/>
              <a:buNone/>
            </a:pPr>
            <a:r>
              <a:rPr lang="en" sz="2402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Oracle SQL Developer v. 20.4.1.407, Build 407.0006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800"/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402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* Plus Release 19.0.0.0.0, v. 19.3.0.0.0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700"/>
              <a:buNone/>
            </a:pPr>
            <a:endParaRPr sz="1799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700"/>
              <a:buNone/>
            </a:pPr>
            <a:endParaRPr sz="1799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700"/>
              <a:buNone/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Presented by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  <a:p>
            <a:pPr marL="0" indent="0" algn="ctr">
              <a:lnSpc>
                <a:spcPct val="70000"/>
              </a:lnSpc>
              <a:buSzPts val="1800"/>
              <a:buNone/>
            </a:pPr>
            <a:r>
              <a:rPr lang="en" sz="2402" b="1" dirty="0">
                <a:latin typeface="Times New Roman"/>
                <a:ea typeface="Times New Roman"/>
                <a:cs typeface="Times New Roman"/>
                <a:sym typeface="Times New Roman"/>
              </a:rPr>
              <a:t>David Watson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a.k.a Freestyle7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700"/>
              <a:buNone/>
            </a:pP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800"/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800"/>
              <a:buNone/>
            </a:pP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800"/>
              <a:buNone/>
            </a:pP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800"/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  <a:p>
            <a:pPr marL="0" indent="0" algn="ctr">
              <a:lnSpc>
                <a:spcPct val="70000"/>
              </a:lnSpc>
              <a:buSzPts val="400"/>
              <a:buNone/>
            </a:pPr>
            <a:endParaRPr sz="619" i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400"/>
              <a:buNone/>
            </a:pPr>
            <a:endParaRPr sz="619" i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800"/>
              <a:buNone/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500"/>
              <a:buNone/>
            </a:pPr>
            <a:endParaRPr sz="6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500"/>
              <a:buNone/>
            </a:pPr>
            <a:endParaRPr sz="6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500"/>
              <a:buNone/>
            </a:pPr>
            <a:endParaRPr sz="6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70000"/>
              </a:lnSpc>
              <a:buSzPts val="500"/>
              <a:buNone/>
            </a:pPr>
            <a:r>
              <a:rPr lang="en" sz="667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 marL="0" indent="0" algn="ctr">
              <a:lnSpc>
                <a:spcPct val="70000"/>
              </a:lnSpc>
              <a:buSzPts val="500"/>
              <a:buNone/>
            </a:pPr>
            <a:r>
              <a:rPr lang="en" sz="667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 marL="458196" lvl="1" indent="0">
              <a:lnSpc>
                <a:spcPct val="70000"/>
              </a:lnSpc>
              <a:spcBef>
                <a:spcPts val="519"/>
              </a:spcBef>
              <a:buSzPts val="500"/>
              <a:buNone/>
            </a:pPr>
            <a:endParaRPr sz="6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  <a:buSzPts val="500"/>
              <a:buNone/>
            </a:pPr>
            <a:endParaRPr sz="6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1" indent="0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  <a:buSzPts val="400"/>
              <a:buNone/>
            </a:pPr>
            <a:endParaRPr sz="619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77" y="87"/>
            <a:ext cx="12192013" cy="192798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77" y="6705688"/>
            <a:ext cx="12192013" cy="192798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50" y="5931823"/>
            <a:ext cx="593377" cy="59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279" y="5931823"/>
            <a:ext cx="593377" cy="59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Red text on a white background&#10;&#10;Description automatically generated">
            <a:extLst>
              <a:ext uri="{FF2B5EF4-FFF2-40B4-BE49-F238E27FC236}">
                <a16:creationId xmlns:a16="http://schemas.microsoft.com/office/drawing/2014/main" id="{334EBF3A-736B-49A8-955C-4B0EE506F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352" y="5942896"/>
            <a:ext cx="2505841" cy="4180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8EBB6D-416C-4338-AC7F-78CE7C815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686" y="5465794"/>
            <a:ext cx="1780182" cy="10242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1000591" y="-64038"/>
            <a:ext cx="10515597" cy="636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Hospital_DB | Diagnoses | Doctors | Hospitals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						2.3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4314BF-771E-4574-A599-A350911BF788}"/>
              </a:ext>
            </a:extLst>
          </p:cNvPr>
          <p:cNvCxnSpPr>
            <a:cxnSpLocks/>
          </p:cNvCxnSpPr>
          <p:nvPr/>
        </p:nvCxnSpPr>
        <p:spPr>
          <a:xfrm>
            <a:off x="1048754" y="751572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0559456-E677-4895-BE5B-60995D95B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116"/>
            <a:ext cx="12192000" cy="1807103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D92F86C-0C34-47D1-8741-933AE3576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5769"/>
            <a:ext cx="12192000" cy="1786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DE171B-47A7-4027-8B32-960CAA994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9577"/>
            <a:ext cx="12192000" cy="14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25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1000591" y="-64038"/>
            <a:ext cx="10515597" cy="636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Hospital_DB | Invoices | Patients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							2.4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4314BF-771E-4574-A599-A350911BF788}"/>
              </a:ext>
            </a:extLst>
          </p:cNvPr>
          <p:cNvCxnSpPr>
            <a:cxnSpLocks/>
          </p:cNvCxnSpPr>
          <p:nvPr/>
        </p:nvCxnSpPr>
        <p:spPr>
          <a:xfrm>
            <a:off x="1048754" y="751572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6AF801B-0709-421B-ABFD-BDD360A21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1616"/>
            <a:ext cx="12192000" cy="2255769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3DBB5D44-E3C1-4B0E-8817-A817C59ED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9792"/>
            <a:ext cx="12192000" cy="153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58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1000591" y="-64038"/>
            <a:ext cx="10515597" cy="636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Hospital_DB | Products | Transactions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						2.5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4314BF-771E-4574-A599-A350911BF788}"/>
              </a:ext>
            </a:extLst>
          </p:cNvPr>
          <p:cNvCxnSpPr>
            <a:cxnSpLocks/>
          </p:cNvCxnSpPr>
          <p:nvPr/>
        </p:nvCxnSpPr>
        <p:spPr>
          <a:xfrm>
            <a:off x="1048754" y="751572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7FA75398-0648-4B25-B426-94F2A1023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953"/>
            <a:ext cx="12192000" cy="1720013"/>
          </a:xfrm>
          <a:prstGeom prst="rect">
            <a:avLst/>
          </a:prstGeom>
        </p:spPr>
      </p:pic>
      <p:pic>
        <p:nvPicPr>
          <p:cNvPr id="6" name="Picture 5" descr="A picture containing text, electronics, computer, screenshot&#10;&#10;Description automatically generated">
            <a:extLst>
              <a:ext uri="{FF2B5EF4-FFF2-40B4-BE49-F238E27FC236}">
                <a16:creationId xmlns:a16="http://schemas.microsoft.com/office/drawing/2014/main" id="{82560507-BDAD-4B2C-9AF3-2D8165962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9857"/>
            <a:ext cx="12192000" cy="249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16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1000591" y="-64038"/>
            <a:ext cx="10515597" cy="636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Leads </a:t>
            </a:r>
            <a:r>
              <a:rPr lang="en" sz="2402" b="1" dirty="0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								3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4314BF-771E-4574-A599-A350911BF788}"/>
              </a:ext>
            </a:extLst>
          </p:cNvPr>
          <p:cNvCxnSpPr>
            <a:cxnSpLocks/>
          </p:cNvCxnSpPr>
          <p:nvPr/>
        </p:nvCxnSpPr>
        <p:spPr>
          <a:xfrm>
            <a:off x="1048754" y="751572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7D55AD-304C-4871-BFD0-FFBA9C655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2584228"/>
            <a:ext cx="12192013" cy="16896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1000591" y="-64038"/>
            <a:ext cx="10515597" cy="636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Leads | Catalog | Catalog_Class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						               3, 4, 5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4314BF-771E-4574-A599-A350911BF788}"/>
              </a:ext>
            </a:extLst>
          </p:cNvPr>
          <p:cNvCxnSpPr>
            <a:cxnSpLocks/>
          </p:cNvCxnSpPr>
          <p:nvPr/>
        </p:nvCxnSpPr>
        <p:spPr>
          <a:xfrm>
            <a:off x="1048754" y="751572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7D55AD-304C-4871-BFD0-FFBA9C655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924747"/>
            <a:ext cx="12192013" cy="1689695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13CCC1B8-C4DB-49DF-A8B6-4DAC3BDF4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" y="2686860"/>
            <a:ext cx="12192013" cy="201933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4D0EF82-BE8B-44BC-85F1-FC39D6E0B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" y="4778457"/>
            <a:ext cx="12192013" cy="189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54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1000591" y="-80979"/>
            <a:ext cx="10515597" cy="636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Catalog</a:t>
            </a:r>
            <a:r>
              <a:rPr lang="en" sz="2402" b="1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								4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4314BF-771E-4574-A599-A350911BF788}"/>
              </a:ext>
            </a:extLst>
          </p:cNvPr>
          <p:cNvCxnSpPr>
            <a:cxnSpLocks/>
          </p:cNvCxnSpPr>
          <p:nvPr/>
        </p:nvCxnSpPr>
        <p:spPr>
          <a:xfrm>
            <a:off x="1048754" y="671153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D053F82C-2985-49A3-9307-A7CBDDE77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2419406"/>
            <a:ext cx="12192013" cy="201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73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987868" y="-55741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Catalog_Class 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									5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65F4F7-E07E-4904-BE3E-106CC15639D0}"/>
              </a:ext>
            </a:extLst>
          </p:cNvPr>
          <p:cNvCxnSpPr>
            <a:cxnSpLocks/>
          </p:cNvCxnSpPr>
          <p:nvPr/>
        </p:nvCxnSpPr>
        <p:spPr>
          <a:xfrm>
            <a:off x="1048754" y="645745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52387BC-7DD3-4BA9-AAFD-DC8B4D661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2484009"/>
            <a:ext cx="12192013" cy="189015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1000591" y="-55569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Inventory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									6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65F4F7-E07E-4904-BE3E-106CC15639D0}"/>
              </a:ext>
            </a:extLst>
          </p:cNvPr>
          <p:cNvCxnSpPr>
            <a:cxnSpLocks/>
          </p:cNvCxnSpPr>
          <p:nvPr/>
        </p:nvCxnSpPr>
        <p:spPr>
          <a:xfrm>
            <a:off x="1048754" y="688093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68E00FF-18C6-4B5C-9DEA-04ACA1681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2497470"/>
            <a:ext cx="12192013" cy="186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1000591" y="-55569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Inventory | Accounts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							                   6, 7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65F4F7-E07E-4904-BE3E-106CC15639D0}"/>
              </a:ext>
            </a:extLst>
          </p:cNvPr>
          <p:cNvCxnSpPr>
            <a:cxnSpLocks/>
          </p:cNvCxnSpPr>
          <p:nvPr/>
        </p:nvCxnSpPr>
        <p:spPr>
          <a:xfrm>
            <a:off x="1048754" y="688093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68E00FF-18C6-4B5C-9DEA-04ACA1681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1794744"/>
            <a:ext cx="12192013" cy="1863248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FD3628FC-479C-4273-9BBF-729E8B583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" y="3884097"/>
            <a:ext cx="12192013" cy="180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91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1000591" y="-42875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Accounts								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2402" b="1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					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F7854D-9D18-479D-9C7E-5B497DE2B9B0}"/>
              </a:ext>
            </a:extLst>
          </p:cNvPr>
          <p:cNvCxnSpPr>
            <a:cxnSpLocks/>
          </p:cNvCxnSpPr>
          <p:nvPr/>
        </p:nvCxnSpPr>
        <p:spPr>
          <a:xfrm>
            <a:off x="1048754" y="717710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F4976E7A-A10E-4CF0-B163-D7453B134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2525206"/>
            <a:ext cx="12192013" cy="1807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1000620" y="231276"/>
            <a:ext cx="10515597" cy="536689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marL="0" indent="0">
              <a:lnSpc>
                <a:spcPct val="70000"/>
              </a:lnSpc>
              <a:buSzPts val="3000"/>
              <a:buNone/>
            </a:pP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800"/>
              <a:buNone/>
            </a:pPr>
            <a:r>
              <a:rPr lang="en" sz="2402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Oracle | Java | GitHub Portfolio Presentation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800"/>
              <a:buNone/>
            </a:pPr>
            <a:endParaRPr sz="1799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800"/>
              <a:buNone/>
            </a:pPr>
            <a:endParaRPr sz="1799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800"/>
              <a:buNone/>
            </a:pPr>
            <a:endParaRPr sz="1799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800"/>
              <a:buNone/>
            </a:pPr>
            <a:r>
              <a:rPr lang="en-US" sz="2402" b="1" dirty="0">
                <a:latin typeface="Times New Roman"/>
                <a:ea typeface="Times New Roman"/>
                <a:cs typeface="Times New Roman"/>
                <a:sym typeface="Times New Roman"/>
              </a:rPr>
              <a:t>Contact Information</a:t>
            </a: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700"/>
              <a:buNone/>
            </a:pPr>
            <a:endParaRPr sz="1799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700"/>
              <a:buNone/>
            </a:pPr>
            <a:endParaRPr sz="1799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800"/>
              <a:buNone/>
            </a:pPr>
            <a:r>
              <a:rPr lang="en" sz="2402" b="1" dirty="0">
                <a:latin typeface="Times New Roman"/>
                <a:ea typeface="Times New Roman"/>
                <a:cs typeface="Times New Roman"/>
                <a:sym typeface="Times New Roman"/>
              </a:rPr>
              <a:t>David Watson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a.k.a Freestyle7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marL="0" indent="0" algn="ctr">
              <a:lnSpc>
                <a:spcPct val="70000"/>
              </a:lnSpc>
              <a:buSzPts val="1800"/>
              <a:buNone/>
            </a:pPr>
            <a:r>
              <a:rPr lang="en" sz="2402" b="1" dirty="0">
                <a:latin typeface="Times New Roman"/>
                <a:ea typeface="Times New Roman"/>
                <a:cs typeface="Times New Roman"/>
                <a:sym typeface="Times New Roman"/>
              </a:rPr>
              <a:t>djnsmith7@yahoo.com</a:t>
            </a: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700"/>
              <a:buNone/>
            </a:pP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800"/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800"/>
              <a:buNone/>
            </a:pP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800"/>
              <a:buNone/>
            </a:pP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1800"/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  <a:p>
            <a:pPr marL="0" indent="0" algn="ctr">
              <a:lnSpc>
                <a:spcPct val="70000"/>
              </a:lnSpc>
              <a:buSzPts val="400"/>
              <a:buNone/>
            </a:pPr>
            <a:endParaRPr sz="619" i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400"/>
              <a:buNone/>
            </a:pPr>
            <a:endParaRPr sz="619" i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800"/>
              <a:buNone/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500"/>
              <a:buNone/>
            </a:pPr>
            <a:endParaRPr sz="6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500"/>
              <a:buNone/>
            </a:pPr>
            <a:endParaRPr sz="6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lnSpc>
                <a:spcPct val="70000"/>
              </a:lnSpc>
              <a:buSzPts val="500"/>
              <a:buNone/>
            </a:pPr>
            <a:endParaRPr sz="6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lnSpc>
                <a:spcPct val="70000"/>
              </a:lnSpc>
              <a:buSzPts val="500"/>
              <a:buNone/>
            </a:pPr>
            <a:r>
              <a:rPr lang="en" sz="667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 marL="0" indent="0" algn="ctr">
              <a:lnSpc>
                <a:spcPct val="70000"/>
              </a:lnSpc>
              <a:buSzPts val="500"/>
              <a:buNone/>
            </a:pPr>
            <a:r>
              <a:rPr lang="en" sz="667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 marL="458196" lvl="1" indent="0">
              <a:lnSpc>
                <a:spcPct val="70000"/>
              </a:lnSpc>
              <a:spcBef>
                <a:spcPts val="519"/>
              </a:spcBef>
              <a:buSzPts val="500"/>
              <a:buNone/>
            </a:pPr>
            <a:endParaRPr sz="6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  <a:buSzPts val="500"/>
              <a:buNone/>
            </a:pPr>
            <a:endParaRPr sz="6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1" indent="0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  <a:buSzPts val="400"/>
              <a:buNone/>
            </a:pPr>
            <a:endParaRPr sz="619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77" y="87"/>
            <a:ext cx="12192013" cy="192798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77" y="6705688"/>
            <a:ext cx="12192013" cy="192798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63;p14">
            <a:extLst>
              <a:ext uri="{FF2B5EF4-FFF2-40B4-BE49-F238E27FC236}">
                <a16:creationId xmlns:a16="http://schemas.microsoft.com/office/drawing/2014/main" id="{86AE1F73-7B29-4990-B05A-9638CD5AA0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50" y="5931823"/>
            <a:ext cx="593377" cy="59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4;p14">
            <a:extLst>
              <a:ext uri="{FF2B5EF4-FFF2-40B4-BE49-F238E27FC236}">
                <a16:creationId xmlns:a16="http://schemas.microsoft.com/office/drawing/2014/main" id="{9104FA15-9B8E-4AAB-BB48-08CC2E83E5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279" y="5931823"/>
            <a:ext cx="593377" cy="59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Red text on a white background&#10;&#10;Description automatically generated">
            <a:extLst>
              <a:ext uri="{FF2B5EF4-FFF2-40B4-BE49-F238E27FC236}">
                <a16:creationId xmlns:a16="http://schemas.microsoft.com/office/drawing/2014/main" id="{8FB640D2-99BB-4043-B469-699B53339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352" y="5942896"/>
            <a:ext cx="2505841" cy="4180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6B0C60-21AA-4C4C-B2C0-7AAFDB530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686" y="5465794"/>
            <a:ext cx="1780182" cy="102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50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1000591" y="-127554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Orders								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 lang="en" sz="16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					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9ABD62-4577-4D89-BA55-0B6276C4B9EE}"/>
              </a:ext>
            </a:extLst>
          </p:cNvPr>
          <p:cNvCxnSpPr>
            <a:cxnSpLocks/>
          </p:cNvCxnSpPr>
          <p:nvPr/>
        </p:nvCxnSpPr>
        <p:spPr>
          <a:xfrm>
            <a:off x="1048754" y="611878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4CB9C7A-707F-45A9-BD5E-8707F6976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90" y="1025226"/>
            <a:ext cx="9553751" cy="559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76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0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1000591" y="-47112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Dyn_Order_Upd							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lang="en" sz="16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CAE4F1-C7A7-414D-A151-8830F0FAA4BF}"/>
              </a:ext>
            </a:extLst>
          </p:cNvPr>
          <p:cNvCxnSpPr>
            <a:cxnSpLocks/>
          </p:cNvCxnSpPr>
          <p:nvPr/>
        </p:nvCxnSpPr>
        <p:spPr>
          <a:xfrm>
            <a:off x="1048754" y="713479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0516B9C5-5B6A-475B-9396-BBE29965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2647275"/>
            <a:ext cx="12192013" cy="15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45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0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1000591" y="-47112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Dyn_Order_Upd | Java_PL_SQL_Ord | Payments				          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9, 10, 11</a:t>
            </a:r>
            <a:endParaRPr lang="en" sz="16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CAE4F1-C7A7-414D-A151-8830F0FAA4BF}"/>
              </a:ext>
            </a:extLst>
          </p:cNvPr>
          <p:cNvCxnSpPr>
            <a:cxnSpLocks/>
          </p:cNvCxnSpPr>
          <p:nvPr/>
        </p:nvCxnSpPr>
        <p:spPr>
          <a:xfrm>
            <a:off x="1048754" y="713479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0516B9C5-5B6A-475B-9396-BBE29965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1288389"/>
            <a:ext cx="12192013" cy="1563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62FD8D-2DCE-44E3-B49E-18E64AC5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" y="3006127"/>
            <a:ext cx="12192013" cy="1387821"/>
          </a:xfrm>
          <a:prstGeom prst="rect">
            <a:avLst/>
          </a:prstGeom>
        </p:spPr>
      </p:pic>
      <p:pic>
        <p:nvPicPr>
          <p:cNvPr id="9" name="Picture 8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AEF04BBA-E8E8-4C6F-B7F4-29D1CB8AA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" y="4560137"/>
            <a:ext cx="12192013" cy="192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02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0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1000591" y="-51348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Java_PL_SQL_Ord							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lang="en" sz="16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CAE4F1-C7A7-414D-A151-8830F0FAA4BF}"/>
              </a:ext>
            </a:extLst>
          </p:cNvPr>
          <p:cNvCxnSpPr>
            <a:cxnSpLocks/>
          </p:cNvCxnSpPr>
          <p:nvPr/>
        </p:nvCxnSpPr>
        <p:spPr>
          <a:xfrm>
            <a:off x="1048754" y="692317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DBEED65-8D5D-4510-B20D-8D6B2582F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2735200"/>
            <a:ext cx="12192013" cy="138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55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1000591" y="-55578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Payments								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lang="en" sz="16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2402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2D2A59-2330-490E-AC63-4C61DB0432AE}"/>
              </a:ext>
            </a:extLst>
          </p:cNvPr>
          <p:cNvCxnSpPr>
            <a:cxnSpLocks/>
          </p:cNvCxnSpPr>
          <p:nvPr/>
        </p:nvCxnSpPr>
        <p:spPr>
          <a:xfrm>
            <a:off x="1048754" y="671153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6A820872-41EE-46B6-88BA-B5F2F9673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2468893"/>
            <a:ext cx="12192013" cy="192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00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1000591" y="-106382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Net_30 								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 lang="en" sz="16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2402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B96F3C-0837-4A7C-A962-0E3A71B0724D}"/>
              </a:ext>
            </a:extLst>
          </p:cNvPr>
          <p:cNvCxnSpPr>
            <a:cxnSpLocks/>
          </p:cNvCxnSpPr>
          <p:nvPr/>
        </p:nvCxnSpPr>
        <p:spPr>
          <a:xfrm>
            <a:off x="1048754" y="675385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ext, electronics, computer, screenshot&#10;&#10;Description automatically generated">
            <a:extLst>
              <a:ext uri="{FF2B5EF4-FFF2-40B4-BE49-F238E27FC236}">
                <a16:creationId xmlns:a16="http://schemas.microsoft.com/office/drawing/2014/main" id="{0CAFB38F-7090-4964-AD59-31961101B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2375525"/>
            <a:ext cx="12192013" cy="210714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976761" y="-62687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Net_30 | Net_30_Info _Credit_Cards						        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12, 13, 14</a:t>
            </a:r>
            <a:endParaRPr lang="en" sz="16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2402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B96F3C-0837-4A7C-A962-0E3A71B0724D}"/>
              </a:ext>
            </a:extLst>
          </p:cNvPr>
          <p:cNvCxnSpPr>
            <a:cxnSpLocks/>
          </p:cNvCxnSpPr>
          <p:nvPr/>
        </p:nvCxnSpPr>
        <p:spPr>
          <a:xfrm>
            <a:off x="1048754" y="675385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ext, electronics, computer, screenshot&#10;&#10;Description automatically generated">
            <a:extLst>
              <a:ext uri="{FF2B5EF4-FFF2-40B4-BE49-F238E27FC236}">
                <a16:creationId xmlns:a16="http://schemas.microsoft.com/office/drawing/2014/main" id="{0CAFB38F-7090-4964-AD59-31961101B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944648"/>
            <a:ext cx="12192013" cy="2107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43500C-4895-4E22-B5D0-5B11957F5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" y="3263458"/>
            <a:ext cx="12192013" cy="116093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2F92A2A-2E14-4791-9CB9-94815983F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" y="4637167"/>
            <a:ext cx="12192013" cy="19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25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1000591" y="-72503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Net_30_Info								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endParaRPr lang="en" sz="16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2402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B96F3C-0837-4A7C-A962-0E3A71B0724D}"/>
              </a:ext>
            </a:extLst>
          </p:cNvPr>
          <p:cNvCxnSpPr>
            <a:cxnSpLocks/>
          </p:cNvCxnSpPr>
          <p:nvPr/>
        </p:nvCxnSpPr>
        <p:spPr>
          <a:xfrm>
            <a:off x="1048754" y="683849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6DCA105-5286-409F-BDD9-98449E641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2848581"/>
            <a:ext cx="12192013" cy="116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33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1000591" y="-51348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Credit_Cards								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endParaRPr lang="en" sz="16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2402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B96F3C-0837-4A7C-A962-0E3A71B0724D}"/>
              </a:ext>
            </a:extLst>
          </p:cNvPr>
          <p:cNvCxnSpPr>
            <a:cxnSpLocks/>
          </p:cNvCxnSpPr>
          <p:nvPr/>
        </p:nvCxnSpPr>
        <p:spPr>
          <a:xfrm>
            <a:off x="1048754" y="700786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7202CB7-4A5A-432E-B80B-34AEA8F77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2478183"/>
            <a:ext cx="12192013" cy="19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77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1000591" y="-34399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Bank_Accounts								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endParaRPr lang="en" sz="16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C659DF-630B-430E-8566-CEB7DD87269A}"/>
              </a:ext>
            </a:extLst>
          </p:cNvPr>
          <p:cNvCxnSpPr>
            <a:cxnSpLocks/>
          </p:cNvCxnSpPr>
          <p:nvPr/>
        </p:nvCxnSpPr>
        <p:spPr>
          <a:xfrm>
            <a:off x="1048754" y="666911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F0C7F9A-F498-4205-B73F-34FBAF36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2527867"/>
            <a:ext cx="12192013" cy="18024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FACC10-4BAB-415A-943A-5AC70E4AA0D7}"/>
              </a:ext>
            </a:extLst>
          </p:cNvPr>
          <p:cNvSpPr txBox="1"/>
          <p:nvPr/>
        </p:nvSpPr>
        <p:spPr>
          <a:xfrm>
            <a:off x="4364013" y="485137"/>
            <a:ext cx="3464208" cy="70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lang="en-US" sz="2402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E0244-C0AC-481B-B9DD-C1905D8F97E0}"/>
              </a:ext>
            </a:extLst>
          </p:cNvPr>
          <p:cNvSpPr txBox="1"/>
          <p:nvPr/>
        </p:nvSpPr>
        <p:spPr>
          <a:xfrm>
            <a:off x="2598506" y="1055902"/>
            <a:ext cx="8129659" cy="717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9774967" algn="l"/>
              </a:tabLst>
            </a:pPr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6761823" algn="l"/>
                <a:tab pos="6873191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……………………………………………………………………………….…………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1.1</a:t>
            </a:r>
            <a:endParaRPr lang="en-US" sz="79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6873191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r>
              <a:rPr lang="en-US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……………………………………………………………………………………..….….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1.2</a:t>
            </a:r>
            <a:endParaRPr lang="en-US" sz="79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6858000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  <a:r>
              <a:rPr lang="en-US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…………………………………………………………………………………..….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</a:t>
            </a:r>
            <a:endParaRPr lang="en-US" sz="61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6873191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PL/SQL Entity Tables List</a:t>
            </a:r>
            <a:r>
              <a:rPr lang="en-US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……………………………………………………………………………….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2.1 – 2.2</a:t>
            </a:r>
          </a:p>
          <a:p>
            <a:pPr>
              <a:tabLst>
                <a:tab pos="6873191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PL/SQL Entity Tables | SQL * Plus | Hospital_DB Database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……………………………………………………..	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– 2.5</a:t>
            </a:r>
          </a:p>
          <a:p>
            <a:pPr>
              <a:tabLst>
                <a:tab pos="6873191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PL/SQL Entity Tables | SQL * Plus</a:t>
            </a:r>
            <a:r>
              <a:rPr lang="en-US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……………………………………………………………….……..…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– 18</a:t>
            </a:r>
            <a:endParaRPr lang="en-US" sz="61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6858000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PL/SQL Regression Model | Sales_Data</a:t>
            </a:r>
            <a:r>
              <a:rPr lang="en-US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……………………………………………………………………..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19</a:t>
            </a:r>
            <a:r>
              <a:rPr lang="en-US" sz="6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79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6874780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PL/SQL Primary &amp; Foreign Keys | SQL * Plus</a:t>
            </a:r>
            <a:r>
              <a:rPr lang="en-US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………………………………………………………………..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20 - 21	</a:t>
            </a:r>
            <a:endParaRPr lang="en-US" sz="61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6799263" algn="l"/>
                <a:tab pos="6858000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PL/SQL Dynamic Stored Procedure | Dynamic Order Update | SQL Developer</a:t>
            </a:r>
            <a:r>
              <a:rPr lang="en-US" sz="6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………………………………..…..….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22 - 23 </a:t>
            </a:r>
            <a:endParaRPr lang="en-US" sz="61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6874780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PL/SQL Function | Net 30 Available Credit | SQL Developer</a:t>
            </a:r>
            <a:r>
              <a:rPr lang="en-US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……………………………………………………..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24</a:t>
            </a:r>
            <a:endParaRPr lang="en-US" sz="61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6873191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| JDBC | Call PL/SQL Function | Net 30 Available Credit | Eclipse</a:t>
            </a:r>
            <a:r>
              <a:rPr lang="en-US" sz="6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……………………………………………..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25</a:t>
            </a:r>
            <a:endParaRPr lang="en-US" sz="61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6874780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| JDBC | Call PL/SQL Stored Procedure | Java PL/SQL Order | Eclipse</a:t>
            </a:r>
            <a:r>
              <a:rPr lang="en-US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……………………………………….....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26</a:t>
            </a:r>
            <a:endParaRPr lang="en-US" sz="61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6874780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| JDBC | Call PL/SQL Stored Procedure | Java PL/SQL Orders_Stat_Data | Eclipse</a:t>
            </a:r>
            <a:r>
              <a:rPr lang="en-US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27</a:t>
            </a:r>
            <a:endParaRPr lang="en-US" sz="61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6858000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| JDBC | Create PL/SQL Entity Table</a:t>
            </a:r>
            <a:r>
              <a:rPr lang="en-US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…………………………………………………………………… 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  <a:p>
            <a:pPr>
              <a:tabLst>
                <a:tab pos="6874780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| JDBC | Insert PL/SQL Data</a:t>
            </a:r>
            <a:r>
              <a:rPr lang="en-US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………………………………………………………………………….  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</a:p>
          <a:p>
            <a:pPr>
              <a:tabLst>
                <a:tab pos="6873191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| JDBC | Alter Column | PL/SQL</a:t>
            </a:r>
            <a:r>
              <a:rPr lang="en-US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……………………………………………………………………….	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  <a:p>
            <a:pPr>
              <a:tabLst>
                <a:tab pos="6874780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| JDBC | Select PL/SQL Data | Output</a:t>
            </a:r>
            <a:r>
              <a:rPr lang="en-US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…………………………………………………………………... 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</a:p>
          <a:p>
            <a:pPr>
              <a:tabLst>
                <a:tab pos="6873191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| JDBC | Generate PL/SQL Foreign Keys</a:t>
            </a:r>
            <a:r>
              <a:rPr lang="en-US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………………………………………………………………...  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  <a:p>
            <a:pPr>
              <a:tabLst>
                <a:tab pos="6874780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PL/SQL Dynamic Stored Procedure | Mean | Median | Standard Deviation | SQL Developer</a:t>
            </a:r>
            <a:r>
              <a:rPr lang="en-US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33</a:t>
            </a:r>
            <a:endParaRPr lang="en-US" sz="61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6761823" algn="l"/>
                <a:tab pos="6874780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PL/SQL AES192 Encryption | SQL Developer &amp; SQL * Plus</a:t>
            </a:r>
            <a:r>
              <a:rPr lang="en-US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.……………………………………………………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34 - 35   </a:t>
            </a:r>
            <a:endParaRPr lang="en-US" sz="61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6758629" algn="l"/>
                <a:tab pos="6874780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PL/SQL DBMS_Scheduler | SQL Developer &amp; SQL * Plus</a:t>
            </a:r>
            <a:r>
              <a:rPr lang="en-US" sz="6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….…………………………………………………...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36 - 38</a:t>
            </a:r>
            <a:endParaRPr lang="en-US" sz="61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6758629" algn="l"/>
                <a:tab pos="6874780" algn="l"/>
              </a:tabLst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PL/SQL Package | Dynamic Order Update | SQL Developer &amp; SQL * Plus</a:t>
            </a:r>
            <a:r>
              <a:rPr lang="en-US" sz="1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..………………………………………….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39 - 40</a:t>
            </a:r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9164014" algn="l"/>
              </a:tabLst>
            </a:pPr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9164014" algn="l"/>
              </a:tabLst>
            </a:pPr>
            <a:endParaRPr lang="en-US" sz="240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9164014" algn="l"/>
              </a:tabLst>
            </a:pPr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9164014" algn="l"/>
              </a:tabLst>
            </a:pPr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0C2C3FAA-7200-4ED9-B874-1453644B7ABF}"/>
              </a:ext>
            </a:extLst>
          </p:cNvPr>
          <p:cNvSpPr/>
          <p:nvPr/>
        </p:nvSpPr>
        <p:spPr>
          <a:xfrm>
            <a:off x="77" y="87"/>
            <a:ext cx="12192013" cy="192798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9A8F5EFF-6991-4F08-9D73-4C0CEEDB2B4A}"/>
              </a:ext>
            </a:extLst>
          </p:cNvPr>
          <p:cNvSpPr/>
          <p:nvPr/>
        </p:nvSpPr>
        <p:spPr>
          <a:xfrm>
            <a:off x="77" y="6705688"/>
            <a:ext cx="12192013" cy="192798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63;p14">
            <a:extLst>
              <a:ext uri="{FF2B5EF4-FFF2-40B4-BE49-F238E27FC236}">
                <a16:creationId xmlns:a16="http://schemas.microsoft.com/office/drawing/2014/main" id="{8DBC54E1-F048-4B4F-8BDD-AFDC32C8311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850" y="5931823"/>
            <a:ext cx="593377" cy="59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3;p14">
            <a:extLst>
              <a:ext uri="{FF2B5EF4-FFF2-40B4-BE49-F238E27FC236}">
                <a16:creationId xmlns:a16="http://schemas.microsoft.com/office/drawing/2014/main" id="{6C92B066-B9CB-4975-9A5B-30618BB25A8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87173" y="5931823"/>
            <a:ext cx="593377" cy="5933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9273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1000591" y="-34399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Bank_Accounts | Shipments | Employees					         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15, 16, 17</a:t>
            </a:r>
            <a:endParaRPr lang="en" sz="16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C659DF-630B-430E-8566-CEB7DD87269A}"/>
              </a:ext>
            </a:extLst>
          </p:cNvPr>
          <p:cNvCxnSpPr>
            <a:cxnSpLocks/>
          </p:cNvCxnSpPr>
          <p:nvPr/>
        </p:nvCxnSpPr>
        <p:spPr>
          <a:xfrm>
            <a:off x="1048754" y="666911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F0C7F9A-F498-4205-B73F-34FBAF36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826060"/>
            <a:ext cx="12192013" cy="1802409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F535E5E-CA4C-48A8-9B8C-6E7EDE859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" y="2668051"/>
            <a:ext cx="12192013" cy="2148625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C4A86D4A-BC0A-4C65-82E6-C9930E5FB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" y="4857921"/>
            <a:ext cx="12192013" cy="179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88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1000591" y="-47112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Shipments								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endParaRPr lang="en" sz="16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C659DF-630B-430E-8566-CEB7DD87269A}"/>
              </a:ext>
            </a:extLst>
          </p:cNvPr>
          <p:cNvCxnSpPr>
            <a:cxnSpLocks/>
          </p:cNvCxnSpPr>
          <p:nvPr/>
        </p:nvCxnSpPr>
        <p:spPr>
          <a:xfrm>
            <a:off x="1048754" y="760045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FA2DBCA-B874-4D2B-BAF3-D3671A77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2354768"/>
            <a:ext cx="12192013" cy="21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13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9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1000591" y="-4778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Employees								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 lang="en" sz="16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2402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131005-7940-4C3C-8843-291C6AE31373}"/>
              </a:ext>
            </a:extLst>
          </p:cNvPr>
          <p:cNvCxnSpPr>
            <a:cxnSpLocks/>
          </p:cNvCxnSpPr>
          <p:nvPr/>
        </p:nvCxnSpPr>
        <p:spPr>
          <a:xfrm>
            <a:off x="1048754" y="760060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7AC3F771-BD99-4EC5-92FE-DE0919260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2529587"/>
            <a:ext cx="12192013" cy="179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02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9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1000620" y="164603"/>
            <a:ext cx="10515597" cy="660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Sales_Data 								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endParaRPr lang="en" sz="16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2402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131005-7940-4C3C-8843-291C6AE31373}"/>
              </a:ext>
            </a:extLst>
          </p:cNvPr>
          <p:cNvCxnSpPr>
            <a:cxnSpLocks/>
          </p:cNvCxnSpPr>
          <p:nvPr/>
        </p:nvCxnSpPr>
        <p:spPr>
          <a:xfrm>
            <a:off x="1048754" y="937849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4FEADB3-62A3-4D97-9397-8ADFB98E0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71" y="1028451"/>
            <a:ext cx="9445033" cy="559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15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9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1000620" y="164603"/>
            <a:ext cx="10515597" cy="660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PL/SQL | Regression Model | Sales_Data							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19</a:t>
            </a:r>
            <a:endParaRPr lang="en" sz="16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2402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131005-7940-4C3C-8843-291C6AE31373}"/>
              </a:ext>
            </a:extLst>
          </p:cNvPr>
          <p:cNvCxnSpPr>
            <a:cxnSpLocks/>
          </p:cNvCxnSpPr>
          <p:nvPr/>
        </p:nvCxnSpPr>
        <p:spPr>
          <a:xfrm>
            <a:off x="1048754" y="937849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AD6ED2B-8C68-4663-BFCA-2B52EF3F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1382013"/>
            <a:ext cx="12192013" cy="530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2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1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1000591" y="-140235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PL/SQL | Primary Keys</a:t>
            </a:r>
            <a:r>
              <a:rPr lang="en" sz="2402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67" b="1" dirty="0">
                <a:latin typeface="Times New Roman"/>
                <a:ea typeface="Times New Roman"/>
                <a:cs typeface="Times New Roman"/>
                <a:sym typeface="Times New Roman"/>
              </a:rPr>
              <a:t>(continued)</a:t>
            </a:r>
            <a:r>
              <a:rPr lang="en" sz="2402" b="1" dirty="0">
                <a:latin typeface="Times New Roman"/>
                <a:ea typeface="Times New Roman"/>
                <a:cs typeface="Times New Roman"/>
                <a:sym typeface="Times New Roman"/>
              </a:rPr>
              <a:t>							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20</a:t>
            </a:r>
            <a:endParaRPr lang="en"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2F96B4-C1A8-4EE0-BCC8-713D9643A526}"/>
              </a:ext>
            </a:extLst>
          </p:cNvPr>
          <p:cNvCxnSpPr>
            <a:cxnSpLocks/>
          </p:cNvCxnSpPr>
          <p:nvPr/>
        </p:nvCxnSpPr>
        <p:spPr>
          <a:xfrm>
            <a:off x="1048754" y="666911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3B48727-E705-41EB-A83F-9ADA8720E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1666820"/>
            <a:ext cx="12192013" cy="35245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1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1000591" y="-106382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PL/SQL | Foreign Keys</a:t>
            </a:r>
            <a:r>
              <a:rPr lang="en" sz="2402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67" b="1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" sz="2402" b="1" dirty="0">
                <a:latin typeface="Times New Roman"/>
                <a:ea typeface="Times New Roman"/>
                <a:cs typeface="Times New Roman"/>
                <a:sym typeface="Times New Roman"/>
              </a:rPr>
              <a:t>							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21</a:t>
            </a:r>
            <a:endParaRPr lang="en"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2F96B4-C1A8-4EE0-BCC8-713D9643A526}"/>
              </a:ext>
            </a:extLst>
          </p:cNvPr>
          <p:cNvCxnSpPr>
            <a:cxnSpLocks/>
          </p:cNvCxnSpPr>
          <p:nvPr/>
        </p:nvCxnSpPr>
        <p:spPr>
          <a:xfrm>
            <a:off x="1048754" y="713479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8E18989-B286-42D6-AF66-C93682F4B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1442078"/>
            <a:ext cx="12192013" cy="397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1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2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1000591" y="-97458"/>
            <a:ext cx="10515597" cy="634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PL/SQL | Dynamic Stored Procedure | Dynamic Order Update </a:t>
            </a:r>
            <a:r>
              <a:rPr lang="en" sz="1067" b="1" dirty="0">
                <a:latin typeface="Times New Roman"/>
                <a:ea typeface="Times New Roman"/>
                <a:cs typeface="Times New Roman"/>
                <a:sym typeface="Times New Roman"/>
              </a:rPr>
              <a:t>(continued)</a:t>
            </a: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				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22</a:t>
            </a:r>
            <a:endParaRPr lang="en"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lang="en"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BD8787-74AA-4AAB-8B9A-AABD3D000F51}"/>
              </a:ext>
            </a:extLst>
          </p:cNvPr>
          <p:cNvCxnSpPr>
            <a:cxnSpLocks/>
          </p:cNvCxnSpPr>
          <p:nvPr/>
        </p:nvCxnSpPr>
        <p:spPr>
          <a:xfrm>
            <a:off x="1048754" y="642305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D6FF9F-221C-476F-9BB1-CB3E860C6EC5}"/>
              </a:ext>
            </a:extLst>
          </p:cNvPr>
          <p:cNvSpPr/>
          <p:nvPr/>
        </p:nvSpPr>
        <p:spPr>
          <a:xfrm>
            <a:off x="1125856" y="1048084"/>
            <a:ext cx="10236096" cy="5452678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2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5ABEC7-188B-43AA-9900-A37EC7F6D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210" y="1148200"/>
            <a:ext cx="9784993" cy="523341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976761" y="-71833"/>
            <a:ext cx="10515597" cy="85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PL/SQL | Dynamic Stored Procedure | Dynamic Order Update | Output				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23</a:t>
            </a:r>
            <a:endParaRPr lang="en" sz="16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938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368C00-9C13-4D05-B85E-2C24D9DB3F42}"/>
              </a:ext>
            </a:extLst>
          </p:cNvPr>
          <p:cNvCxnSpPr>
            <a:cxnSpLocks/>
          </p:cNvCxnSpPr>
          <p:nvPr/>
        </p:nvCxnSpPr>
        <p:spPr>
          <a:xfrm>
            <a:off x="1048754" y="692554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CBE9ABBE-891D-40BE-8FE2-761CFAFFF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2568796"/>
            <a:ext cx="12192013" cy="172054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976761" y="-105684"/>
            <a:ext cx="10515597" cy="85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PL/SQL Function | Net 30 Available Credit 							</a:t>
            </a:r>
            <a:r>
              <a:rPr lang="en" sz="1330" b="1" dirty="0">
                <a:latin typeface="Times New Roman"/>
                <a:ea typeface="Times New Roman"/>
                <a:cs typeface="Times New Roman"/>
                <a:sym typeface="Times New Roman"/>
              </a:rPr>
              <a:t>24</a:t>
            </a: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938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368C00-9C13-4D05-B85E-2C24D9DB3F42}"/>
              </a:ext>
            </a:extLst>
          </p:cNvPr>
          <p:cNvCxnSpPr>
            <a:cxnSpLocks/>
          </p:cNvCxnSpPr>
          <p:nvPr/>
        </p:nvCxnSpPr>
        <p:spPr>
          <a:xfrm>
            <a:off x="1048754" y="645982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0159792-2781-4640-A938-867264186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984" y="1184258"/>
            <a:ext cx="9845444" cy="473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61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FACC10-4BAB-415A-943A-5AC70E4AA0D7}"/>
              </a:ext>
            </a:extLst>
          </p:cNvPr>
          <p:cNvSpPr txBox="1"/>
          <p:nvPr/>
        </p:nvSpPr>
        <p:spPr>
          <a:xfrm>
            <a:off x="4364013" y="485137"/>
            <a:ext cx="3464208" cy="708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Slide Assignments</a:t>
            </a:r>
          </a:p>
          <a:p>
            <a:pPr algn="ctr"/>
            <a:endParaRPr lang="en-US" sz="240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E0244-C0AC-481B-B9DD-C1905D8F97E0}"/>
              </a:ext>
            </a:extLst>
          </p:cNvPr>
          <p:cNvSpPr txBox="1"/>
          <p:nvPr/>
        </p:nvSpPr>
        <p:spPr>
          <a:xfrm>
            <a:off x="2031170" y="1140962"/>
            <a:ext cx="8129659" cy="440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9774967" algn="l"/>
              </a:tabLst>
            </a:pPr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6761823" algn="l"/>
                <a:tab pos="6873191" algn="l"/>
              </a:tabLst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I:  Oracle 19c – GitHub Project</a:t>
            </a:r>
          </a:p>
          <a:p>
            <a:pPr>
              <a:tabLst>
                <a:tab pos="6761823" algn="l"/>
                <a:tab pos="6873191" algn="l"/>
              </a:tabLst>
            </a:pP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6761823" algn="l"/>
                <a:tab pos="6873191" algn="l"/>
              </a:tabLs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 2.1</a:t>
            </a:r>
          </a:p>
          <a:p>
            <a:pPr>
              <a:tabLst>
                <a:tab pos="6761823" algn="l"/>
                <a:tab pos="6873191" algn="l"/>
              </a:tabLs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Slides 8 – 27</a:t>
            </a:r>
          </a:p>
          <a:p>
            <a:pPr>
              <a:tabLst>
                <a:tab pos="6761823" algn="l"/>
                <a:tab pos="6873191" algn="l"/>
              </a:tabLs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Slides 33 – 40</a:t>
            </a:r>
          </a:p>
          <a:p>
            <a:pPr>
              <a:tabLst>
                <a:tab pos="6761823" algn="l"/>
                <a:tab pos="6873191" algn="l"/>
              </a:tabLst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6761823" algn="l"/>
                <a:tab pos="6873191" algn="l"/>
              </a:tabLst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II:  Hospital_DB</a:t>
            </a:r>
          </a:p>
          <a:p>
            <a:pPr>
              <a:tabLst>
                <a:tab pos="6761823" algn="l"/>
                <a:tab pos="6873191" algn="l"/>
              </a:tabLst>
            </a:pP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6761823" algn="l"/>
                <a:tab pos="6873191" algn="l"/>
              </a:tabLs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Slides 2.2 – 2.5</a:t>
            </a:r>
          </a:p>
          <a:p>
            <a:pPr>
              <a:tabLst>
                <a:tab pos="6761823" algn="l"/>
                <a:tab pos="6873191" algn="l"/>
              </a:tabLst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Slides 28 - 32</a:t>
            </a:r>
          </a:p>
          <a:p>
            <a:pPr>
              <a:tabLst>
                <a:tab pos="6761823" algn="l"/>
                <a:tab pos="6873191" algn="l"/>
              </a:tabLst>
            </a:pPr>
            <a:endParaRPr lang="en-US" sz="1067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6761823" algn="l"/>
                <a:tab pos="6873191" algn="l"/>
              </a:tabLst>
            </a:pPr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9164014" algn="l"/>
              </a:tabLst>
            </a:pPr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9164014" algn="l"/>
              </a:tabLst>
            </a:pPr>
            <a:endParaRPr lang="en-US" sz="240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9164014" algn="l"/>
              </a:tabLst>
            </a:pPr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9164014" algn="l"/>
              </a:tabLst>
            </a:pPr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0C2C3FAA-7200-4ED9-B874-1453644B7ABF}"/>
              </a:ext>
            </a:extLst>
          </p:cNvPr>
          <p:cNvSpPr/>
          <p:nvPr/>
        </p:nvSpPr>
        <p:spPr>
          <a:xfrm>
            <a:off x="77" y="87"/>
            <a:ext cx="12192013" cy="192798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2;p14">
            <a:extLst>
              <a:ext uri="{FF2B5EF4-FFF2-40B4-BE49-F238E27FC236}">
                <a16:creationId xmlns:a16="http://schemas.microsoft.com/office/drawing/2014/main" id="{9A8F5EFF-6991-4F08-9D73-4C0CEEDB2B4A}"/>
              </a:ext>
            </a:extLst>
          </p:cNvPr>
          <p:cNvSpPr/>
          <p:nvPr/>
        </p:nvSpPr>
        <p:spPr>
          <a:xfrm>
            <a:off x="77" y="6705688"/>
            <a:ext cx="12192013" cy="192798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63;p14">
            <a:extLst>
              <a:ext uri="{FF2B5EF4-FFF2-40B4-BE49-F238E27FC236}">
                <a16:creationId xmlns:a16="http://schemas.microsoft.com/office/drawing/2014/main" id="{8DBC54E1-F048-4B4F-8BDD-AFDC32C8311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850" y="5931823"/>
            <a:ext cx="593377" cy="59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3;p14">
            <a:extLst>
              <a:ext uri="{FF2B5EF4-FFF2-40B4-BE49-F238E27FC236}">
                <a16:creationId xmlns:a16="http://schemas.microsoft.com/office/drawing/2014/main" id="{6C92B066-B9CB-4975-9A5B-30618BB25A8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3753" y="5931823"/>
            <a:ext cx="593377" cy="59337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A8461D-1CFC-4019-8EB1-7D88FD6ACE26}"/>
              </a:ext>
            </a:extLst>
          </p:cNvPr>
          <p:cNvSpPr/>
          <p:nvPr/>
        </p:nvSpPr>
        <p:spPr>
          <a:xfrm>
            <a:off x="982315" y="1048084"/>
            <a:ext cx="10236096" cy="5452678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2"/>
          </a:p>
        </p:txBody>
      </p:sp>
    </p:spTree>
    <p:extLst>
      <p:ext uri="{BB962C8B-B14F-4D97-AF65-F5344CB8AC3E}">
        <p14:creationId xmlns:p14="http://schemas.microsoft.com/office/powerpoint/2010/main" val="1301136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976761" y="-105686"/>
            <a:ext cx="10515597" cy="85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Java | JDBC | Call PL/SQL Function | Net 30 Available Credit 						</a:t>
            </a:r>
            <a:r>
              <a:rPr lang="en" sz="1330" b="1" dirty="0">
                <a:latin typeface="Times New Roman"/>
                <a:ea typeface="Times New Roman"/>
                <a:cs typeface="Times New Roman"/>
                <a:sym typeface="Times New Roman"/>
              </a:rPr>
              <a:t>25</a:t>
            </a: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				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938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368C00-9C13-4D05-B85E-2C24D9DB3F42}"/>
              </a:ext>
            </a:extLst>
          </p:cNvPr>
          <p:cNvCxnSpPr>
            <a:cxnSpLocks/>
          </p:cNvCxnSpPr>
          <p:nvPr/>
        </p:nvCxnSpPr>
        <p:spPr>
          <a:xfrm>
            <a:off x="1048754" y="624827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F9845D0-D651-4323-811D-59AC69624ADD}"/>
              </a:ext>
            </a:extLst>
          </p:cNvPr>
          <p:cNvSpPr/>
          <p:nvPr/>
        </p:nvSpPr>
        <p:spPr>
          <a:xfrm>
            <a:off x="1125856" y="1048084"/>
            <a:ext cx="10236096" cy="5452678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2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C69A19-11C3-4AB9-939F-9D7E8B811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86" y="1173937"/>
            <a:ext cx="9943626" cy="486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87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976761" y="-63357"/>
            <a:ext cx="10515597" cy="85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Java | JDBC | Call PL/SQL Stored Procedure | Java PL/SQL Order 					</a:t>
            </a:r>
            <a:r>
              <a:rPr lang="en" sz="1330" b="1" dirty="0">
                <a:latin typeface="Times New Roman"/>
                <a:ea typeface="Times New Roman"/>
                <a:cs typeface="Times New Roman"/>
                <a:sym typeface="Times New Roman"/>
              </a:rPr>
              <a:t>26</a:t>
            </a: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938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368C00-9C13-4D05-B85E-2C24D9DB3F42}"/>
              </a:ext>
            </a:extLst>
          </p:cNvPr>
          <p:cNvCxnSpPr>
            <a:cxnSpLocks/>
          </p:cNvCxnSpPr>
          <p:nvPr/>
        </p:nvCxnSpPr>
        <p:spPr>
          <a:xfrm>
            <a:off x="1048754" y="684099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F9845D0-D651-4323-811D-59AC69624ADD}"/>
              </a:ext>
            </a:extLst>
          </p:cNvPr>
          <p:cNvSpPr/>
          <p:nvPr/>
        </p:nvSpPr>
        <p:spPr>
          <a:xfrm>
            <a:off x="1125856" y="1048084"/>
            <a:ext cx="10236096" cy="5452678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2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871FF0-C050-4D4B-B2A3-D4A294793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17" y="1179927"/>
            <a:ext cx="9697246" cy="518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87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976761" y="-29515"/>
            <a:ext cx="10515597" cy="85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Java | JDBC | Call PL/SQL Stored Procedure | Java PL/SQL Orders_Stat_Data </a:t>
            </a:r>
            <a:r>
              <a:rPr lang="en" sz="1067" b="1" dirty="0">
                <a:latin typeface="Times New Roman"/>
                <a:ea typeface="Times New Roman"/>
                <a:cs typeface="Times New Roman"/>
                <a:sym typeface="Times New Roman"/>
              </a:rPr>
              <a:t>				</a:t>
            </a:r>
            <a:r>
              <a:rPr lang="en" sz="1330" b="1" dirty="0">
                <a:latin typeface="Times New Roman"/>
                <a:ea typeface="Times New Roman"/>
                <a:cs typeface="Times New Roman"/>
                <a:sym typeface="Times New Roman"/>
              </a:rPr>
              <a:t>27</a:t>
            </a: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938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368C00-9C13-4D05-B85E-2C24D9DB3F42}"/>
              </a:ext>
            </a:extLst>
          </p:cNvPr>
          <p:cNvCxnSpPr>
            <a:cxnSpLocks/>
          </p:cNvCxnSpPr>
          <p:nvPr/>
        </p:nvCxnSpPr>
        <p:spPr>
          <a:xfrm>
            <a:off x="1048754" y="709482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F9845D0-D651-4323-811D-59AC69624ADD}"/>
              </a:ext>
            </a:extLst>
          </p:cNvPr>
          <p:cNvSpPr/>
          <p:nvPr/>
        </p:nvSpPr>
        <p:spPr>
          <a:xfrm>
            <a:off x="1125856" y="1048084"/>
            <a:ext cx="10236096" cy="5452678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2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897EAB9-6929-4F3C-AF0C-FE2BAEC94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64" y="1185354"/>
            <a:ext cx="9789597" cy="471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40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976761" y="-29515"/>
            <a:ext cx="10515597" cy="85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Java | JDBC | Create PL/SQL Entity Table							</a:t>
            </a:r>
            <a:r>
              <a:rPr lang="en" sz="1330" b="1" dirty="0">
                <a:latin typeface="Times New Roman"/>
                <a:ea typeface="Times New Roman"/>
                <a:cs typeface="Times New Roman"/>
                <a:sym typeface="Times New Roman"/>
              </a:rPr>
              <a:t>28</a:t>
            </a: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					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938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368C00-9C13-4D05-B85E-2C24D9DB3F42}"/>
              </a:ext>
            </a:extLst>
          </p:cNvPr>
          <p:cNvCxnSpPr>
            <a:cxnSpLocks/>
          </p:cNvCxnSpPr>
          <p:nvPr/>
        </p:nvCxnSpPr>
        <p:spPr>
          <a:xfrm>
            <a:off x="1048754" y="709482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F9845D0-D651-4323-811D-59AC69624ADD}"/>
              </a:ext>
            </a:extLst>
          </p:cNvPr>
          <p:cNvSpPr/>
          <p:nvPr/>
        </p:nvSpPr>
        <p:spPr>
          <a:xfrm>
            <a:off x="1125856" y="1048084"/>
            <a:ext cx="10236096" cy="5452678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2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662276-EE7C-4E70-91B2-BAC06A512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51" y="1147002"/>
            <a:ext cx="9514509" cy="52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0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976761" y="-29515"/>
            <a:ext cx="10515597" cy="85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Java | JDBC | Insert PL/SQL Data								</a:t>
            </a:r>
            <a:r>
              <a:rPr lang="en" sz="1330" b="1" dirty="0">
                <a:latin typeface="Times New Roman"/>
                <a:ea typeface="Times New Roman"/>
                <a:cs typeface="Times New Roman"/>
                <a:sym typeface="Times New Roman"/>
              </a:rPr>
              <a:t>29</a:t>
            </a: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						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938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368C00-9C13-4D05-B85E-2C24D9DB3F42}"/>
              </a:ext>
            </a:extLst>
          </p:cNvPr>
          <p:cNvCxnSpPr>
            <a:cxnSpLocks/>
          </p:cNvCxnSpPr>
          <p:nvPr/>
        </p:nvCxnSpPr>
        <p:spPr>
          <a:xfrm>
            <a:off x="1048754" y="709482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F9845D0-D651-4323-811D-59AC69624ADD}"/>
              </a:ext>
            </a:extLst>
          </p:cNvPr>
          <p:cNvSpPr/>
          <p:nvPr/>
        </p:nvSpPr>
        <p:spPr>
          <a:xfrm>
            <a:off x="1125856" y="1048084"/>
            <a:ext cx="10236096" cy="5452678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2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628497E-2867-48BF-A699-942D103A3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42" y="1146123"/>
            <a:ext cx="9354320" cy="528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401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976761" y="-29515"/>
            <a:ext cx="10515597" cy="85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Java | JDBC | Alter Column | PL/SQL								</a:t>
            </a:r>
            <a:r>
              <a:rPr lang="en" sz="1330" b="1" dirty="0"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						</a:t>
            </a: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938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368C00-9C13-4D05-B85E-2C24D9DB3F42}"/>
              </a:ext>
            </a:extLst>
          </p:cNvPr>
          <p:cNvCxnSpPr>
            <a:cxnSpLocks/>
          </p:cNvCxnSpPr>
          <p:nvPr/>
        </p:nvCxnSpPr>
        <p:spPr>
          <a:xfrm>
            <a:off x="1048754" y="709482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F9845D0-D651-4323-811D-59AC69624ADD}"/>
              </a:ext>
            </a:extLst>
          </p:cNvPr>
          <p:cNvSpPr/>
          <p:nvPr/>
        </p:nvSpPr>
        <p:spPr>
          <a:xfrm>
            <a:off x="1125856" y="1048084"/>
            <a:ext cx="10236096" cy="5452678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2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5E14841-E567-4496-B4B6-E4B0E1EFC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04" y="1182410"/>
            <a:ext cx="9940694" cy="475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41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976761" y="-29515"/>
            <a:ext cx="10515597" cy="85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Java | JDBC | Select PL/SQL Data | Output 							</a:t>
            </a:r>
            <a:r>
              <a:rPr lang="en" sz="1330" b="1" dirty="0">
                <a:latin typeface="Times New Roman"/>
                <a:ea typeface="Times New Roman"/>
                <a:cs typeface="Times New Roman"/>
                <a:sym typeface="Times New Roman"/>
              </a:rPr>
              <a:t>31</a:t>
            </a: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						</a:t>
            </a: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938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368C00-9C13-4D05-B85E-2C24D9DB3F42}"/>
              </a:ext>
            </a:extLst>
          </p:cNvPr>
          <p:cNvCxnSpPr>
            <a:cxnSpLocks/>
          </p:cNvCxnSpPr>
          <p:nvPr/>
        </p:nvCxnSpPr>
        <p:spPr>
          <a:xfrm>
            <a:off x="1048754" y="709482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F9845D0-D651-4323-811D-59AC69624ADD}"/>
              </a:ext>
            </a:extLst>
          </p:cNvPr>
          <p:cNvSpPr/>
          <p:nvPr/>
        </p:nvSpPr>
        <p:spPr>
          <a:xfrm>
            <a:off x="1125856" y="1048084"/>
            <a:ext cx="10236096" cy="5452678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2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EF8CE9-F0D2-448B-8254-3F7B0B760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34" y="1169320"/>
            <a:ext cx="9675633" cy="520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42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976761" y="-29515"/>
            <a:ext cx="10515597" cy="85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Java | JDBC | Generate PL/SQL Foreign Keys							</a:t>
            </a:r>
            <a:r>
              <a:rPr lang="en" sz="1330" b="1" dirty="0">
                <a:latin typeface="Times New Roman"/>
                <a:ea typeface="Times New Roman"/>
                <a:cs typeface="Times New Roman"/>
                <a:sym typeface="Times New Roman"/>
              </a:rPr>
              <a:t>32</a:t>
            </a: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					</a:t>
            </a: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938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368C00-9C13-4D05-B85E-2C24D9DB3F42}"/>
              </a:ext>
            </a:extLst>
          </p:cNvPr>
          <p:cNvCxnSpPr>
            <a:cxnSpLocks/>
          </p:cNvCxnSpPr>
          <p:nvPr/>
        </p:nvCxnSpPr>
        <p:spPr>
          <a:xfrm>
            <a:off x="1048754" y="709482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F9845D0-D651-4323-811D-59AC69624ADD}"/>
              </a:ext>
            </a:extLst>
          </p:cNvPr>
          <p:cNvSpPr/>
          <p:nvPr/>
        </p:nvSpPr>
        <p:spPr>
          <a:xfrm>
            <a:off x="1125856" y="1048084"/>
            <a:ext cx="10236096" cy="5452678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2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A8EB609-2D3B-48B2-AC6A-3E918194C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07" y="1201555"/>
            <a:ext cx="8894471" cy="514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02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3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3"/>
          <p:cNvSpPr txBox="1"/>
          <p:nvPr/>
        </p:nvSpPr>
        <p:spPr>
          <a:xfrm>
            <a:off x="1000591" y="-64038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Statistical Data | Mean | Median | STDDEV </a:t>
            </a:r>
            <a:r>
              <a:rPr lang="en" sz="1067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							</a:t>
            </a:r>
            <a:r>
              <a:rPr lang="en" sz="1330" b="1" dirty="0">
                <a:latin typeface="Times New Roman"/>
                <a:ea typeface="Times New Roman"/>
                <a:cs typeface="Times New Roman"/>
                <a:sym typeface="Times New Roman"/>
              </a:rPr>
              <a:t>33</a:t>
            </a: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					</a:t>
            </a:r>
            <a:endParaRPr lang="en"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lnSpc>
                <a:spcPct val="70000"/>
              </a:lnSpc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241642-4229-45C1-AED9-8497F7473C87}"/>
              </a:ext>
            </a:extLst>
          </p:cNvPr>
          <p:cNvCxnSpPr>
            <a:cxnSpLocks/>
          </p:cNvCxnSpPr>
          <p:nvPr/>
        </p:nvCxnSpPr>
        <p:spPr>
          <a:xfrm>
            <a:off x="1048754" y="662697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D5A934D-8F79-490A-B4DA-FB1CBA7D0299}"/>
              </a:ext>
            </a:extLst>
          </p:cNvPr>
          <p:cNvSpPr/>
          <p:nvPr/>
        </p:nvSpPr>
        <p:spPr>
          <a:xfrm>
            <a:off x="1125856" y="1048084"/>
            <a:ext cx="10236096" cy="5452678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2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E3BF7A5-ED1D-4A1F-AE36-C6544BB18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70" y="1142874"/>
            <a:ext cx="9983972" cy="499806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4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1000620" y="63019"/>
            <a:ext cx="10515597" cy="660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PL/SQL | AES 192 Encryption </a:t>
            </a:r>
            <a:r>
              <a:rPr lang="en" sz="1067" b="1" dirty="0">
                <a:latin typeface="Times New Roman"/>
                <a:ea typeface="Times New Roman"/>
                <a:cs typeface="Times New Roman"/>
                <a:sym typeface="Times New Roman"/>
              </a:rPr>
              <a:t>(continued)</a:t>
            </a: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								</a:t>
            </a:r>
            <a:r>
              <a:rPr lang="en" sz="1330" b="1" dirty="0">
                <a:latin typeface="Times New Roman"/>
                <a:ea typeface="Times New Roman"/>
                <a:cs typeface="Times New Roman"/>
                <a:sym typeface="Times New Roman"/>
              </a:rPr>
              <a:t>34</a:t>
            </a: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						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48A7DF-F090-4274-A6A2-81C80C44D40B}"/>
              </a:ext>
            </a:extLst>
          </p:cNvPr>
          <p:cNvCxnSpPr>
            <a:cxnSpLocks/>
          </p:cNvCxnSpPr>
          <p:nvPr/>
        </p:nvCxnSpPr>
        <p:spPr>
          <a:xfrm>
            <a:off x="1048754" y="790193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AC0C8CA-AEA5-44EE-A836-6578B06C26B4}"/>
              </a:ext>
            </a:extLst>
          </p:cNvPr>
          <p:cNvSpPr/>
          <p:nvPr/>
        </p:nvSpPr>
        <p:spPr>
          <a:xfrm>
            <a:off x="1125856" y="1048084"/>
            <a:ext cx="10236096" cy="5452678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2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89F343-3709-450C-9390-2D78744D7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28" y="1152736"/>
            <a:ext cx="8411492" cy="52055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1000620" y="173080"/>
            <a:ext cx="10515597" cy="6414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Introduction							        			</a:t>
            </a:r>
            <a:r>
              <a:rPr lang="en" sz="1330" b="1" dirty="0">
                <a:latin typeface="Times New Roman"/>
                <a:ea typeface="Times New Roman"/>
                <a:cs typeface="Times New Roman"/>
                <a:sym typeface="Times New Roman"/>
              </a:rPr>
              <a:t>1.1</a:t>
            </a: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   		               </a:t>
            </a:r>
            <a:r>
              <a:rPr lang="en" sz="1602" b="1" u="sng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</a:t>
            </a:r>
            <a:endParaRPr lang="en" sz="16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lang="en"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16"/>
              </a:spcBef>
            </a:pPr>
            <a:r>
              <a:rPr lang="en-US" sz="1399" dirty="0">
                <a:latin typeface="Times New Roman"/>
                <a:ea typeface="Times New Roman"/>
                <a:cs typeface="Times New Roman"/>
                <a:sym typeface="Times New Roman"/>
              </a:rPr>
              <a:t>My path to programming began in high school in Salinas, California where I developed an interest in Red Hat Linux as a hobbyist.  Fast-forward to 2019, where I decided to transition from a successful sales and marketing Account Manager with 10+ years of experience to an Oracle developer.  I decided to make this transition because programming and working as a technologist is where my real passion resides.</a:t>
            </a:r>
          </a:p>
          <a:p>
            <a:pPr>
              <a:spcBef>
                <a:spcPts val="1016"/>
              </a:spcBef>
            </a:pPr>
            <a:r>
              <a:rPr lang="en-US" sz="1399" dirty="0">
                <a:latin typeface="Times New Roman"/>
                <a:ea typeface="Times New Roman"/>
                <a:cs typeface="Times New Roman"/>
                <a:sym typeface="Times New Roman"/>
              </a:rPr>
              <a:t>I am building my PL/SQL and Java portfolio on GitHub so that I can showcase my skill sets and experience.  I intend to utilize this opportunity to build upon this platform as I progress and expand my knowledge and discoveries.</a:t>
            </a:r>
          </a:p>
          <a:p>
            <a:pPr>
              <a:spcBef>
                <a:spcPts val="1016"/>
              </a:spcBef>
            </a:pPr>
            <a:r>
              <a:rPr lang="en-US" sz="1399" dirty="0">
                <a:latin typeface="Times New Roman"/>
                <a:ea typeface="Times New Roman"/>
                <a:cs typeface="Times New Roman"/>
                <a:sym typeface="Times New Roman"/>
              </a:rPr>
              <a:t>My primary objective is to create an opportunity that will result in landing a position as an Oracle developer.  I intend to create that opportunity by accurately presenting my Oracle 19c PL/SQL and Java projects where I have created two databases with fictitious data.  I have designed and built queries and components that draw and execute data from those databases.  The following is a list of queries and components that are presented and demonstrated within these projects:  stored procedures, functions, data encryption, DBMS tools, a package, and Java JDBC components.</a:t>
            </a: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446788-D775-4C8F-927A-C8DF10CF3C80}"/>
              </a:ext>
            </a:extLst>
          </p:cNvPr>
          <p:cNvCxnSpPr>
            <a:cxnSpLocks/>
          </p:cNvCxnSpPr>
          <p:nvPr/>
        </p:nvCxnSpPr>
        <p:spPr>
          <a:xfrm>
            <a:off x="1048754" y="937849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4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1000620" y="63019"/>
            <a:ext cx="10515597" cy="660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PL/SQL AES 192 Encryption 									</a:t>
            </a:r>
            <a:r>
              <a:rPr lang="en" sz="1330" b="1" dirty="0">
                <a:latin typeface="Times New Roman"/>
                <a:ea typeface="Times New Roman"/>
                <a:cs typeface="Times New Roman"/>
                <a:sym typeface="Times New Roman"/>
              </a:rPr>
              <a:t>35</a:t>
            </a: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								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48A7DF-F090-4274-A6A2-81C80C44D40B}"/>
              </a:ext>
            </a:extLst>
          </p:cNvPr>
          <p:cNvCxnSpPr>
            <a:cxnSpLocks/>
          </p:cNvCxnSpPr>
          <p:nvPr/>
        </p:nvCxnSpPr>
        <p:spPr>
          <a:xfrm>
            <a:off x="1048754" y="790193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CE8EFFD2-05C2-4D04-8BBE-B0B0DFA1A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2543184"/>
            <a:ext cx="12192013" cy="17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93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5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5"/>
          <p:cNvSpPr txBox="1"/>
          <p:nvPr/>
        </p:nvSpPr>
        <p:spPr>
          <a:xfrm>
            <a:off x="1000591" y="-119072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PL/SQL | DBMS_SCHEDULER | Stored Procedure </a:t>
            </a:r>
            <a:r>
              <a:rPr lang="en" sz="1067" b="1" dirty="0">
                <a:latin typeface="Times New Roman"/>
                <a:ea typeface="Times New Roman"/>
                <a:cs typeface="Times New Roman"/>
                <a:sym typeface="Times New Roman"/>
              </a:rPr>
              <a:t>(continued)</a:t>
            </a: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						</a:t>
            </a:r>
            <a:r>
              <a:rPr lang="en" sz="1330" b="1" dirty="0">
                <a:latin typeface="Times New Roman"/>
                <a:ea typeface="Times New Roman"/>
                <a:cs typeface="Times New Roman"/>
                <a:sym typeface="Times New Roman"/>
              </a:rPr>
              <a:t>36</a:t>
            </a: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F365A8-543B-4998-80AF-9243ACFB49E0}"/>
              </a:ext>
            </a:extLst>
          </p:cNvPr>
          <p:cNvCxnSpPr>
            <a:cxnSpLocks/>
          </p:cNvCxnSpPr>
          <p:nvPr/>
        </p:nvCxnSpPr>
        <p:spPr>
          <a:xfrm>
            <a:off x="1048754" y="658611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57DE847-C08D-4622-81E0-30F9AF7C839A}"/>
              </a:ext>
            </a:extLst>
          </p:cNvPr>
          <p:cNvSpPr/>
          <p:nvPr/>
        </p:nvSpPr>
        <p:spPr>
          <a:xfrm>
            <a:off x="1125856" y="1048084"/>
            <a:ext cx="10236096" cy="5452678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2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8C678F1-5676-4242-9197-003708D6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565" y="1186013"/>
            <a:ext cx="8444976" cy="515143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1000591" y="-42875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PL/SQL | DBMS_SCHEDULER | Scheduled Job </a:t>
            </a:r>
            <a:r>
              <a:rPr lang="en" sz="1067" b="1" dirty="0">
                <a:latin typeface="Times New Roman"/>
                <a:ea typeface="Times New Roman"/>
                <a:cs typeface="Times New Roman"/>
                <a:sym typeface="Times New Roman"/>
              </a:rPr>
              <a:t>(continued)</a:t>
            </a: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						</a:t>
            </a:r>
            <a:r>
              <a:rPr lang="en" sz="1330" b="1" dirty="0">
                <a:latin typeface="Times New Roman"/>
                <a:ea typeface="Times New Roman"/>
                <a:cs typeface="Times New Roman"/>
                <a:sym typeface="Times New Roman"/>
              </a:rPr>
              <a:t>37</a:t>
            </a: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					 														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11A4DC-0876-4E14-97F9-282855180820}"/>
              </a:ext>
            </a:extLst>
          </p:cNvPr>
          <p:cNvCxnSpPr>
            <a:cxnSpLocks/>
          </p:cNvCxnSpPr>
          <p:nvPr/>
        </p:nvCxnSpPr>
        <p:spPr>
          <a:xfrm>
            <a:off x="1048754" y="671153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3052646-E8D9-4597-A729-AED33883324B}"/>
              </a:ext>
            </a:extLst>
          </p:cNvPr>
          <p:cNvSpPr/>
          <p:nvPr/>
        </p:nvSpPr>
        <p:spPr>
          <a:xfrm>
            <a:off x="1125856" y="1048084"/>
            <a:ext cx="10236096" cy="5452678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2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F9B4EE9-86A7-471A-80D0-805DF5422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31" y="1162123"/>
            <a:ext cx="8911916" cy="52237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1000591" y="-65672"/>
            <a:ext cx="10515597" cy="660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PL/SQL | DBMS_SCHEDULER</a:t>
            </a:r>
            <a:r>
              <a:rPr lang="en" sz="2402" b="1" dirty="0">
                <a:latin typeface="Times New Roman"/>
                <a:ea typeface="Times New Roman"/>
                <a:cs typeface="Times New Roman"/>
                <a:sym typeface="Times New Roman"/>
              </a:rPr>
              <a:t> | </a:t>
            </a: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Job Details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							38				                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18963C-235A-4DE7-9068-61BE83C85D22}"/>
              </a:ext>
            </a:extLst>
          </p:cNvPr>
          <p:cNvCxnSpPr>
            <a:cxnSpLocks/>
          </p:cNvCxnSpPr>
          <p:nvPr/>
        </p:nvCxnSpPr>
        <p:spPr>
          <a:xfrm>
            <a:off x="905312" y="717729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E0682CC-0831-43D6-8335-902E0D3FD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89" y="2041341"/>
            <a:ext cx="12192000" cy="2585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41E921-1484-405C-B0BC-E377A3962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89" y="4999698"/>
            <a:ext cx="12192000" cy="114453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9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9"/>
          <p:cNvSpPr txBox="1"/>
          <p:nvPr/>
        </p:nvSpPr>
        <p:spPr>
          <a:xfrm>
            <a:off x="1000620" y="143288"/>
            <a:ext cx="10515597" cy="755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PL/SQL | Package | DYN_ORDER_UPD 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067" b="1" dirty="0">
                <a:latin typeface="Times New Roman"/>
                <a:ea typeface="Times New Roman"/>
                <a:cs typeface="Times New Roman"/>
                <a:sym typeface="Times New Roman"/>
              </a:rPr>
              <a:t>continued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) 							39				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lnSpc>
                <a:spcPct val="70000"/>
              </a:lnSpc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D12057-FD39-4A47-BA97-ABB9833AAF63}"/>
              </a:ext>
            </a:extLst>
          </p:cNvPr>
          <p:cNvCxnSpPr>
            <a:cxnSpLocks/>
          </p:cNvCxnSpPr>
          <p:nvPr/>
        </p:nvCxnSpPr>
        <p:spPr>
          <a:xfrm>
            <a:off x="1048754" y="663636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1E2235B-EA92-4FA7-9C6B-52AFFB7632FE}"/>
              </a:ext>
            </a:extLst>
          </p:cNvPr>
          <p:cNvSpPr/>
          <p:nvPr/>
        </p:nvSpPr>
        <p:spPr>
          <a:xfrm>
            <a:off x="1125856" y="1048084"/>
            <a:ext cx="10236096" cy="5452678"/>
          </a:xfrm>
          <a:prstGeom prst="rect">
            <a:avLst/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2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EA390E9-FED8-44C9-B29B-96B33D777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523" y="1178152"/>
            <a:ext cx="8035069" cy="518106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0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0"/>
          <p:cNvSpPr txBox="1"/>
          <p:nvPr/>
        </p:nvSpPr>
        <p:spPr>
          <a:xfrm>
            <a:off x="1000620" y="164603"/>
            <a:ext cx="10515597" cy="660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PL/SQL | Package | DYN_ORDER_UPD | Output</a:t>
            </a:r>
            <a:r>
              <a:rPr lang="en" sz="2402" b="1" dirty="0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						40				</a:t>
            </a: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lnSpc>
                <a:spcPct val="70000"/>
              </a:lnSpc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331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470879-1E82-4FA3-B7B6-D66500496DF8}"/>
              </a:ext>
            </a:extLst>
          </p:cNvPr>
          <p:cNvCxnSpPr>
            <a:cxnSpLocks/>
          </p:cNvCxnSpPr>
          <p:nvPr/>
        </p:nvCxnSpPr>
        <p:spPr>
          <a:xfrm>
            <a:off x="1048754" y="937849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F83723BE-17B3-4CA2-92B6-4C79AAB6C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" y="2647275"/>
            <a:ext cx="12192013" cy="15636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1000620" y="164571"/>
            <a:ext cx="10515597" cy="630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Education										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1.2</a:t>
            </a: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I will graduate from Mission College in Spring 2021 with a an Associate of Arts in Communication Studies and a concentration in programming and a respectable GPA.  My coursework included Oracle 12c, 19c, PL/SQL, Microsoft T-SQL and Python.  As a result, I earned the Computer Information Systems Certificate of Proficiency.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Since I attended both Mission College and West Valley College, I was invited to join each of their Honors programs.  If my full-time work schedule had permitted, I would have accepted their invitations.  I also made the Dean’s list.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I decided to continue my coursework and research by investing in the following programming literature:  ‘Oracle PL/SQL Programming, 6</a:t>
            </a:r>
            <a:r>
              <a:rPr lang="en" sz="1331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ed.’ by Steven Feuerstein, ‘Oracle Database 12c: The Complete Reference’ by Bob Bryla, ‘Oracle Database 12c: SQL’ by Jason Price, ‘Oracle PL/SQL by Example: 5</a:t>
            </a:r>
            <a:r>
              <a:rPr lang="en" sz="1331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ed.’ by Benjamin Rosenzweig, ‘Java: A Beginner’s Guide: 8</a:t>
            </a:r>
            <a:r>
              <a:rPr lang="en" sz="1331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ed.’, and ‘Java: The Complete Reference: 11</a:t>
            </a:r>
            <a:r>
              <a:rPr lang="en" sz="1331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ed.’ by Herbert Schildt, each of which provides focused concentrations, emphasis, and extensive coverage on the components presented within this project.</a:t>
            </a:r>
          </a:p>
          <a:p>
            <a:pPr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</a:p>
          <a:p>
            <a:pPr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C6E6C6-C36C-4670-BE0E-DF71745B8023}"/>
              </a:ext>
            </a:extLst>
          </p:cNvPr>
          <p:cNvCxnSpPr>
            <a:cxnSpLocks/>
          </p:cNvCxnSpPr>
          <p:nvPr/>
        </p:nvCxnSpPr>
        <p:spPr>
          <a:xfrm>
            <a:off x="1048754" y="882429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1000620" y="164634"/>
            <a:ext cx="10515597" cy="642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Project Objectives									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1.3</a:t>
            </a: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-US" sz="1067" b="1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My objectives for this project are as follows:</a:t>
            </a:r>
          </a:p>
          <a:p>
            <a:pPr>
              <a:spcBef>
                <a:spcPts val="1067"/>
              </a:spcBef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tabLst>
                <a:tab pos="610950" algn="l"/>
              </a:tabLst>
            </a:pPr>
            <a:r>
              <a:rPr lang="en-US" sz="133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Demonstrate my PL/SQL abilities within Oracle 19c, SQL Developer, SQL * Plus, Eclipse, and Java environments.</a:t>
            </a:r>
          </a:p>
          <a:p>
            <a:pPr>
              <a:tabLst>
                <a:tab pos="610950" algn="l"/>
              </a:tabLst>
            </a:pPr>
            <a:r>
              <a:rPr lang="en-US" sz="133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Create a framework that showcases my skill sets within a structured layout that includes tables, primary and foreign keys, a dynamic stored 	procedure, a function, AES 192 encryption, a DBMS_Scheduler, a package, and a statistical data snapshot with mean, median, and standard 	deviation data.</a:t>
            </a:r>
          </a:p>
          <a:p>
            <a:pPr>
              <a:tabLst>
                <a:tab pos="610950" algn="l"/>
              </a:tabLst>
            </a:pPr>
            <a:r>
              <a:rPr lang="en-US" sz="133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	Create a professional portfolio on GitHub that will result in new Oracle development opportunities. </a:t>
            </a:r>
          </a:p>
          <a:p>
            <a:pPr>
              <a:tabLst>
                <a:tab pos="610950" algn="l"/>
              </a:tabLst>
            </a:pPr>
            <a:r>
              <a:rPr lang="en-US" sz="133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	Build upon my professional portfolio so that others with similar interests and career aspirations may learn from my skill sets, endeavors, and 	success in the future.</a:t>
            </a:r>
          </a:p>
          <a:p>
            <a:pPr marL="305472" lvl="2" indent="-305472">
              <a:buAutoNum type="arabicPeriod" startAt="5"/>
            </a:pPr>
            <a:r>
              <a:rPr lang="en-US" sz="133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Continue a career-long path of higher education and create a platform where I can share and exchange new discoveries, ideas, and     </a:t>
            </a:r>
          </a:p>
          <a:p>
            <a:r>
              <a:rPr lang="en-US" sz="133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technologies.</a:t>
            </a:r>
            <a:endParaRPr sz="1331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610950" indent="-390321">
              <a:spcBef>
                <a:spcPts val="1067"/>
              </a:spcBef>
              <a:buSzPts val="1000"/>
              <a:buFont typeface="Times New Roman"/>
              <a:buAutoNum type="romanUcPeriod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 indent="-390321">
              <a:buSzPts val="1000"/>
              <a:buFont typeface="Times New Roman"/>
              <a:buAutoNum type="romanUcPeriod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 indent="-390321">
              <a:buSzPts val="1000"/>
              <a:buFont typeface="Times New Roman"/>
              <a:buAutoNum type="romanUcPeriod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 algn="ctr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 algn="ctr">
              <a:buSzPts val="1000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334385-BBA6-4828-994E-42B25AFF8406}"/>
              </a:ext>
            </a:extLst>
          </p:cNvPr>
          <p:cNvCxnSpPr>
            <a:cxnSpLocks/>
          </p:cNvCxnSpPr>
          <p:nvPr/>
        </p:nvCxnSpPr>
        <p:spPr>
          <a:xfrm>
            <a:off x="1048754" y="937849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2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1000620" y="164645"/>
            <a:ext cx="10515597" cy="6414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Database I | Oracle 19c – GitHub Project					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2.1</a:t>
            </a:r>
            <a:endParaRPr lang="en" sz="16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 indent="-390321">
              <a:spcBef>
                <a:spcPts val="1067"/>
              </a:spcBef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Leads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 indent="-390321"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Catalog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 indent="-390321"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Catalog_Class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 indent="-390321"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Inventory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 indent="-390321"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Accounts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 indent="-390321"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Orders</a:t>
            </a:r>
          </a:p>
          <a:p>
            <a:pPr marL="610950" indent="-390321"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Dyn_Order_Upd</a:t>
            </a:r>
          </a:p>
          <a:p>
            <a:pPr marL="610950" indent="-390321"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Java_PL_SQL_Ord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 indent="-390321"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Payments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 indent="-390321"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Net_30</a:t>
            </a:r>
          </a:p>
          <a:p>
            <a:pPr marL="610950" indent="-390321"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Net_30_Info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 indent="-390321"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Credit_Cards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 indent="-390321"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Bank_Accounts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 indent="-390321"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Shipments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 indent="-390321"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Employees</a:t>
            </a:r>
          </a:p>
          <a:p>
            <a:pPr marL="610950" indent="-390321"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Sales Data</a:t>
            </a: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 algn="ctr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 algn="ctr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B6C13E-CA15-4D4E-B727-DD2E4BB28A17}"/>
              </a:ext>
            </a:extLst>
          </p:cNvPr>
          <p:cNvCxnSpPr>
            <a:cxnSpLocks/>
          </p:cNvCxnSpPr>
          <p:nvPr/>
        </p:nvCxnSpPr>
        <p:spPr>
          <a:xfrm>
            <a:off x="1048754" y="937849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/>
          <p:nvPr/>
        </p:nvSpPr>
        <p:spPr>
          <a:xfrm>
            <a:off x="77" y="7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2"/>
          <p:cNvSpPr/>
          <p:nvPr/>
        </p:nvSpPr>
        <p:spPr>
          <a:xfrm>
            <a:off x="77" y="6705666"/>
            <a:ext cx="12192013" cy="143196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402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1000620" y="164645"/>
            <a:ext cx="10515597" cy="6414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70000"/>
              </a:lnSpc>
            </a:pPr>
            <a:endParaRPr sz="2402" b="1" u="sng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1602" b="1" dirty="0">
                <a:latin typeface="Times New Roman"/>
                <a:ea typeface="Times New Roman"/>
                <a:cs typeface="Times New Roman"/>
                <a:sym typeface="Times New Roman"/>
              </a:rPr>
              <a:t>Entity Tables | Database II | Hospital_DB								</a:t>
            </a:r>
            <a:r>
              <a:rPr lang="en" sz="1331" b="1" dirty="0">
                <a:latin typeface="Times New Roman"/>
                <a:ea typeface="Times New Roman"/>
                <a:cs typeface="Times New Roman"/>
                <a:sym typeface="Times New Roman"/>
              </a:rPr>
              <a:t>2.2</a:t>
            </a:r>
            <a:endParaRPr lang="en" sz="16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2402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 indent="-390321">
              <a:spcBef>
                <a:spcPts val="1067"/>
              </a:spcBef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Diagnoses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 indent="-390321"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Doctors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 indent="-390321"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Hospitals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 indent="-390321"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Invoices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 indent="-390321"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Patients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 indent="-390321"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Products</a:t>
            </a:r>
          </a:p>
          <a:p>
            <a:pPr marL="610950" indent="-390321">
              <a:buSzPts val="1000"/>
              <a:buFont typeface="Times New Roman"/>
              <a:buAutoNum type="romanUcPeriod"/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Transactions</a:t>
            </a:r>
          </a:p>
          <a:p>
            <a:pPr marL="220629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 algn="ctr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 algn="ctr">
              <a:buSzPts val="1000"/>
            </a:pPr>
            <a:endParaRPr lang="en"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0630">
              <a:buSzPts val="1000"/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1067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067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1067"/>
              </a:spcBef>
            </a:pPr>
            <a:r>
              <a:rPr lang="en" sz="133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0950">
              <a:spcBef>
                <a:spcPts val="1067"/>
              </a:spcBef>
            </a:pPr>
            <a:endParaRPr sz="133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21863">
              <a:spcBef>
                <a:spcPts val="1067"/>
              </a:spcBef>
            </a:pPr>
            <a:endParaRPr sz="133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594">
              <a:spcBef>
                <a:spcPts val="1067"/>
              </a:spcBef>
            </a:pP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/>
          </a:p>
          <a:p>
            <a:pPr>
              <a:spcBef>
                <a:spcPts val="1067"/>
              </a:spcBef>
            </a:pPr>
            <a:r>
              <a:rPr lang="en" sz="240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237594">
              <a:spcBef>
                <a:spcPts val="1067"/>
              </a:spcBef>
            </a:pPr>
            <a:endParaRPr sz="1474" dirty="0">
              <a:solidFill>
                <a:srgbClr val="595959"/>
              </a:solidFill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19" i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10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70000"/>
              </a:lnSpc>
              <a:spcBef>
                <a:spcPts val="1067"/>
              </a:spcBef>
            </a:pPr>
            <a:r>
              <a:rPr lang="en" sz="667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algn="ctr">
              <a:lnSpc>
                <a:spcPct val="70000"/>
              </a:lnSpc>
              <a:spcBef>
                <a:spcPts val="1067"/>
              </a:spcBef>
            </a:pPr>
            <a:r>
              <a:rPr lang="en" sz="667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74" dirty="0">
              <a:solidFill>
                <a:srgbClr val="595959"/>
              </a:solidFill>
            </a:endParaRPr>
          </a:p>
          <a:p>
            <a:pPr marL="458196" lvl="1">
              <a:lnSpc>
                <a:spcPct val="70000"/>
              </a:lnSpc>
              <a:spcBef>
                <a:spcPts val="519"/>
              </a:spcBef>
            </a:pPr>
            <a:endParaRPr sz="667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5793" lvl="1" indent="-203639">
              <a:lnSpc>
                <a:spcPct val="70000"/>
              </a:lnSpc>
              <a:spcBef>
                <a:spcPts val="519"/>
              </a:spcBef>
            </a:pPr>
            <a:endParaRPr sz="667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70000"/>
              </a:lnSpc>
              <a:spcBef>
                <a:spcPts val="519"/>
              </a:spcBef>
              <a:spcAft>
                <a:spcPts val="2133"/>
              </a:spcAft>
            </a:pPr>
            <a:endParaRPr sz="619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B6C13E-CA15-4D4E-B727-DD2E4BB28A17}"/>
              </a:ext>
            </a:extLst>
          </p:cNvPr>
          <p:cNvCxnSpPr>
            <a:cxnSpLocks/>
          </p:cNvCxnSpPr>
          <p:nvPr/>
        </p:nvCxnSpPr>
        <p:spPr>
          <a:xfrm>
            <a:off x="1048754" y="937849"/>
            <a:ext cx="10371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682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9933</TotalTime>
  <Words>2468</Words>
  <Application>Microsoft Office PowerPoint</Application>
  <PresentationFormat>Widescreen</PresentationFormat>
  <Paragraphs>1647</Paragraphs>
  <Slides>55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Glenn Watson</dc:creator>
  <cp:lastModifiedBy>David Glenn Watson</cp:lastModifiedBy>
  <cp:revision>86</cp:revision>
  <dcterms:created xsi:type="dcterms:W3CDTF">2021-06-13T19:45:06Z</dcterms:created>
  <dcterms:modified xsi:type="dcterms:W3CDTF">2021-07-22T02:36:34Z</dcterms:modified>
</cp:coreProperties>
</file>